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5">
  <p:sldMasterIdLst>
    <p:sldMasterId id="2147483648" r:id="rId1"/>
  </p:sldMasterIdLst>
  <p:notesMasterIdLst>
    <p:notesMasterId r:id="rId63"/>
  </p:notesMasterIdLst>
  <p:sldIdLst>
    <p:sldId id="311" r:id="rId2"/>
    <p:sldId id="276" r:id="rId3"/>
    <p:sldId id="280" r:id="rId4"/>
    <p:sldId id="286" r:id="rId5"/>
    <p:sldId id="312" r:id="rId6"/>
    <p:sldId id="308" r:id="rId7"/>
    <p:sldId id="307" r:id="rId8"/>
    <p:sldId id="281" r:id="rId9"/>
    <p:sldId id="343" r:id="rId10"/>
    <p:sldId id="309" r:id="rId11"/>
    <p:sldId id="310" r:id="rId12"/>
    <p:sldId id="275" r:id="rId13"/>
    <p:sldId id="344" r:id="rId14"/>
    <p:sldId id="351" r:id="rId15"/>
    <p:sldId id="336" r:id="rId16"/>
    <p:sldId id="365" r:id="rId17"/>
    <p:sldId id="372" r:id="rId18"/>
    <p:sldId id="388" r:id="rId19"/>
    <p:sldId id="391" r:id="rId20"/>
    <p:sldId id="392" r:id="rId21"/>
    <p:sldId id="282" r:id="rId22"/>
    <p:sldId id="345" r:id="rId23"/>
    <p:sldId id="373" r:id="rId24"/>
    <p:sldId id="374" r:id="rId25"/>
    <p:sldId id="348" r:id="rId26"/>
    <p:sldId id="350" r:id="rId27"/>
    <p:sldId id="349" r:id="rId28"/>
    <p:sldId id="366" r:id="rId29"/>
    <p:sldId id="389" r:id="rId30"/>
    <p:sldId id="390" r:id="rId31"/>
    <p:sldId id="313" r:id="rId32"/>
    <p:sldId id="352" r:id="rId33"/>
    <p:sldId id="353" r:id="rId34"/>
    <p:sldId id="354" r:id="rId35"/>
    <p:sldId id="355" r:id="rId36"/>
    <p:sldId id="356" r:id="rId37"/>
    <p:sldId id="381" r:id="rId38"/>
    <p:sldId id="357" r:id="rId39"/>
    <p:sldId id="378" r:id="rId40"/>
    <p:sldId id="360" r:id="rId41"/>
    <p:sldId id="358" r:id="rId42"/>
    <p:sldId id="367" r:id="rId43"/>
    <p:sldId id="369" r:id="rId44"/>
    <p:sldId id="376" r:id="rId45"/>
    <p:sldId id="315" r:id="rId46"/>
    <p:sldId id="359" r:id="rId47"/>
    <p:sldId id="361" r:id="rId48"/>
    <p:sldId id="362" r:id="rId49"/>
    <p:sldId id="371" r:id="rId50"/>
    <p:sldId id="387" r:id="rId51"/>
    <p:sldId id="377" r:id="rId52"/>
    <p:sldId id="283" r:id="rId53"/>
    <p:sldId id="382" r:id="rId54"/>
    <p:sldId id="379" r:id="rId55"/>
    <p:sldId id="380" r:id="rId56"/>
    <p:sldId id="277" r:id="rId57"/>
    <p:sldId id="364" r:id="rId58"/>
    <p:sldId id="384" r:id="rId59"/>
    <p:sldId id="385" r:id="rId60"/>
    <p:sldId id="386" r:id="rId61"/>
    <p:sldId id="383"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郑 博文" initials="郑" lastIdx="2" clrIdx="0">
    <p:extLst>
      <p:ext uri="{19B8F6BF-5375-455C-9EA6-DF929625EA0E}">
        <p15:presenceInfo xmlns:p15="http://schemas.microsoft.com/office/powerpoint/2012/main" userId="e5bbfffb0218950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14924"/>
    <a:srgbClr val="F59B00"/>
    <a:srgbClr val="549E39"/>
    <a:srgbClr val="D1DFCE"/>
    <a:srgbClr val="FF6969"/>
    <a:srgbClr val="E6E6E6"/>
    <a:srgbClr val="53BBBF"/>
    <a:srgbClr val="FFFFFF"/>
    <a:srgbClr val="005CA1"/>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40" autoAdjust="0"/>
    <p:restoredTop sz="80121" autoAdjust="0"/>
  </p:normalViewPr>
  <p:slideViewPr>
    <p:cSldViewPr snapToGrid="0">
      <p:cViewPr varScale="1">
        <p:scale>
          <a:sx n="68" d="100"/>
          <a:sy n="68" d="100"/>
        </p:scale>
        <p:origin x="1229" y="58"/>
      </p:cViewPr>
      <p:guideLst>
        <p:guide orient="horz" pos="2160"/>
        <p:guide pos="3840"/>
      </p:guideLst>
    </p:cSldViewPr>
  </p:slideViewPr>
  <p:notesTextViewPr>
    <p:cViewPr>
      <p:scale>
        <a:sx n="75" d="100"/>
        <a:sy n="75" d="100"/>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系列 1</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Pt>
            <c:idx val="0"/>
            <c:marker>
              <c:symbol val="none"/>
            </c:marker>
            <c:bubble3D val="0"/>
            <c:extLst>
              <c:ext xmlns:c16="http://schemas.microsoft.com/office/drawing/2014/chart" uri="{C3380CC4-5D6E-409C-BE32-E72D297353CC}">
                <c16:uniqueId val="{00000000-18ED-480D-B444-1B442F84DA94}"/>
              </c:ext>
            </c:extLst>
          </c:dPt>
          <c:dPt>
            <c:idx val="1"/>
            <c:marker>
              <c:symbol val="none"/>
            </c:marker>
            <c:bubble3D val="0"/>
            <c:extLst>
              <c:ext xmlns:c16="http://schemas.microsoft.com/office/drawing/2014/chart" uri="{C3380CC4-5D6E-409C-BE32-E72D297353CC}">
                <c16:uniqueId val="{00000001-18ED-480D-B444-1B442F84DA94}"/>
              </c:ext>
            </c:extLst>
          </c:dPt>
          <c:dPt>
            <c:idx val="2"/>
            <c:marker>
              <c:symbol val="none"/>
            </c:marker>
            <c:bubble3D val="0"/>
            <c:extLst>
              <c:ext xmlns:c16="http://schemas.microsoft.com/office/drawing/2014/chart" uri="{C3380CC4-5D6E-409C-BE32-E72D297353CC}">
                <c16:uniqueId val="{00000002-18ED-480D-B444-1B442F84DA94}"/>
              </c:ext>
            </c:extLst>
          </c:dPt>
          <c:dPt>
            <c:idx val="3"/>
            <c:marker>
              <c:symbol val="none"/>
            </c:marker>
            <c:bubble3D val="0"/>
            <c:extLst>
              <c:ext xmlns:c16="http://schemas.microsoft.com/office/drawing/2014/chart" uri="{C3380CC4-5D6E-409C-BE32-E72D297353CC}">
                <c16:uniqueId val="{00000003-18ED-480D-B444-1B442F84DA94}"/>
              </c:ext>
            </c:extLst>
          </c:dPt>
          <c:cat>
            <c:strRef>
              <c:f>Sheet1!$A$2:$A$6</c:f>
              <c:strCache>
                <c:ptCount val="5"/>
                <c:pt idx="0">
                  <c:v>稳定性</c:v>
                </c:pt>
                <c:pt idx="1">
                  <c:v>收敛速度</c:v>
                </c:pt>
                <c:pt idx="2">
                  <c:v>局部搜索能力</c:v>
                </c:pt>
                <c:pt idx="3">
                  <c:v>全局搜索能力</c:v>
                </c:pt>
                <c:pt idx="4">
                  <c:v>规划结果</c:v>
                </c:pt>
              </c:strCache>
            </c:strRef>
          </c:cat>
          <c:val>
            <c:numRef>
              <c:f>Sheet1!$B$2:$B$6</c:f>
              <c:numCache>
                <c:formatCode>General</c:formatCode>
                <c:ptCount val="5"/>
                <c:pt idx="0">
                  <c:v>3.5</c:v>
                </c:pt>
                <c:pt idx="1">
                  <c:v>4.8</c:v>
                </c:pt>
                <c:pt idx="2">
                  <c:v>2</c:v>
                </c:pt>
                <c:pt idx="3">
                  <c:v>5</c:v>
                </c:pt>
                <c:pt idx="4">
                  <c:v>2</c:v>
                </c:pt>
              </c:numCache>
            </c:numRef>
          </c:val>
          <c:extLst>
            <c:ext xmlns:c16="http://schemas.microsoft.com/office/drawing/2014/chart" uri="{C3380CC4-5D6E-409C-BE32-E72D297353CC}">
              <c16:uniqueId val="{00000004-18ED-480D-B444-1B442F84DA94}"/>
            </c:ext>
          </c:extLst>
        </c:ser>
        <c:ser>
          <c:idx val="1"/>
          <c:order val="1"/>
          <c:tx>
            <c:strRef>
              <c:f>Sheet1!$C$1</c:f>
              <c:strCache>
                <c:ptCount val="1"/>
                <c:pt idx="0">
                  <c:v>列1</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Sheet1!$C$2:$C$6</c:f>
              <c:numCache>
                <c:formatCode>General</c:formatCode>
                <c:ptCount val="5"/>
              </c:numCache>
            </c:numRef>
          </c:val>
          <c:extLst>
            <c:ext xmlns:c16="http://schemas.microsoft.com/office/drawing/2014/chart" uri="{C3380CC4-5D6E-409C-BE32-E72D297353CC}">
              <c16:uniqueId val="{00000005-18ED-480D-B444-1B442F84DA94}"/>
            </c:ext>
          </c:extLst>
        </c:ser>
        <c:ser>
          <c:idx val="2"/>
          <c:order val="2"/>
          <c:tx>
            <c:strRef>
              <c:f>Sheet1!$D$1</c:f>
              <c:strCache>
                <c:ptCount val="1"/>
                <c:pt idx="0">
                  <c:v>列2</c:v>
                </c:pt>
              </c:strCache>
            </c:strRef>
          </c:tx>
          <c:spPr>
            <a:ln w="34925" cap="rnd">
              <a:solidFill>
                <a:schemeClr val="accent5"/>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Sheet1!$D$2:$D$6</c:f>
              <c:numCache>
                <c:formatCode>General</c:formatCode>
                <c:ptCount val="5"/>
              </c:numCache>
            </c:numRef>
          </c:val>
          <c:extLst>
            <c:ext xmlns:c16="http://schemas.microsoft.com/office/drawing/2014/chart" uri="{C3380CC4-5D6E-409C-BE32-E72D297353CC}">
              <c16:uniqueId val="{00000006-18ED-480D-B444-1B442F84DA94}"/>
            </c:ext>
          </c:extLst>
        </c:ser>
        <c:dLbls>
          <c:showLegendKey val="0"/>
          <c:showVal val="0"/>
          <c:showCatName val="0"/>
          <c:showSerName val="0"/>
          <c:showPercent val="0"/>
          <c:showBubbleSize val="0"/>
        </c:dLbls>
        <c:axId val="-1676495744"/>
        <c:axId val="-1676497920"/>
      </c:radarChart>
      <c:catAx>
        <c:axId val="-16764957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ln>
                  <a:noFill/>
                </a:ln>
                <a:solidFill>
                  <a:schemeClr val="tx1">
                    <a:lumMod val="65000"/>
                    <a:lumOff val="35000"/>
                  </a:schemeClr>
                </a:solidFill>
                <a:latin typeface="+mn-lt"/>
                <a:ea typeface="+mn-ea"/>
                <a:cs typeface="+mn-cs"/>
              </a:defRPr>
            </a:pPr>
            <a:endParaRPr lang="zh-CN"/>
          </a:p>
        </c:txPr>
        <c:crossAx val="-1676497920"/>
        <c:crosses val="autoZero"/>
        <c:auto val="1"/>
        <c:lblAlgn val="ctr"/>
        <c:lblOffset val="100"/>
        <c:noMultiLvlLbl val="0"/>
      </c:catAx>
      <c:valAx>
        <c:axId val="-1676497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1676495744"/>
        <c:crosses val="autoZero"/>
        <c:crossBetween val="between"/>
      </c:valAx>
      <c:spPr>
        <a:noFill/>
        <a:ln>
          <a:noFill/>
        </a:ln>
        <a:effectLst/>
      </c:spPr>
    </c:plotArea>
    <c:plotVisOnly val="1"/>
    <c:dispBlanksAs val="gap"/>
    <c:showDLblsOverMax val="0"/>
  </c:chart>
  <c:spPr>
    <a:noFill/>
    <a:ln>
      <a:noFill/>
    </a:ln>
    <a:effectLst/>
  </c:spPr>
  <c:txPr>
    <a:bodyPr/>
    <a:lstStyle/>
    <a:p>
      <a:pPr>
        <a:defRPr b="1">
          <a:ln>
            <a:noFill/>
          </a:ln>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系列 1</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Pt>
            <c:idx val="0"/>
            <c:marker>
              <c:symbol val="none"/>
            </c:marker>
            <c:bubble3D val="0"/>
            <c:extLst>
              <c:ext xmlns:c16="http://schemas.microsoft.com/office/drawing/2014/chart" uri="{C3380CC4-5D6E-409C-BE32-E72D297353CC}">
                <c16:uniqueId val="{00000000-CF17-4DBD-85E7-F373DE0B92CD}"/>
              </c:ext>
            </c:extLst>
          </c:dPt>
          <c:dPt>
            <c:idx val="1"/>
            <c:marker>
              <c:symbol val="none"/>
            </c:marker>
            <c:bubble3D val="0"/>
            <c:extLst>
              <c:ext xmlns:c16="http://schemas.microsoft.com/office/drawing/2014/chart" uri="{C3380CC4-5D6E-409C-BE32-E72D297353CC}">
                <c16:uniqueId val="{00000001-CF17-4DBD-85E7-F373DE0B92CD}"/>
              </c:ext>
            </c:extLst>
          </c:dPt>
          <c:dPt>
            <c:idx val="2"/>
            <c:marker>
              <c:symbol val="none"/>
            </c:marker>
            <c:bubble3D val="0"/>
            <c:extLst>
              <c:ext xmlns:c16="http://schemas.microsoft.com/office/drawing/2014/chart" uri="{C3380CC4-5D6E-409C-BE32-E72D297353CC}">
                <c16:uniqueId val="{00000002-CF17-4DBD-85E7-F373DE0B92CD}"/>
              </c:ext>
            </c:extLst>
          </c:dPt>
          <c:dPt>
            <c:idx val="3"/>
            <c:marker>
              <c:symbol val="none"/>
            </c:marker>
            <c:bubble3D val="0"/>
            <c:extLst>
              <c:ext xmlns:c16="http://schemas.microsoft.com/office/drawing/2014/chart" uri="{C3380CC4-5D6E-409C-BE32-E72D297353CC}">
                <c16:uniqueId val="{00000003-CF17-4DBD-85E7-F373DE0B92CD}"/>
              </c:ext>
            </c:extLst>
          </c:dPt>
          <c:cat>
            <c:strRef>
              <c:f>Sheet1!$A$2:$A$6</c:f>
              <c:strCache>
                <c:ptCount val="5"/>
                <c:pt idx="0">
                  <c:v>稳定性</c:v>
                </c:pt>
                <c:pt idx="1">
                  <c:v>收敛速度</c:v>
                </c:pt>
                <c:pt idx="2">
                  <c:v>局部搜索能力</c:v>
                </c:pt>
                <c:pt idx="3">
                  <c:v>全局搜索能力</c:v>
                </c:pt>
                <c:pt idx="4">
                  <c:v>规划结果</c:v>
                </c:pt>
              </c:strCache>
            </c:strRef>
          </c:cat>
          <c:val>
            <c:numRef>
              <c:f>Sheet1!$B$2:$B$6</c:f>
              <c:numCache>
                <c:formatCode>General</c:formatCode>
                <c:ptCount val="5"/>
                <c:pt idx="0">
                  <c:v>4</c:v>
                </c:pt>
                <c:pt idx="1">
                  <c:v>2</c:v>
                </c:pt>
                <c:pt idx="2">
                  <c:v>5</c:v>
                </c:pt>
                <c:pt idx="3">
                  <c:v>2</c:v>
                </c:pt>
                <c:pt idx="4">
                  <c:v>4</c:v>
                </c:pt>
              </c:numCache>
            </c:numRef>
          </c:val>
          <c:extLst>
            <c:ext xmlns:c16="http://schemas.microsoft.com/office/drawing/2014/chart" uri="{C3380CC4-5D6E-409C-BE32-E72D297353CC}">
              <c16:uniqueId val="{00000004-CF17-4DBD-85E7-F373DE0B92CD}"/>
            </c:ext>
          </c:extLst>
        </c:ser>
        <c:ser>
          <c:idx val="1"/>
          <c:order val="1"/>
          <c:tx>
            <c:strRef>
              <c:f>Sheet1!$C$1</c:f>
              <c:strCache>
                <c:ptCount val="1"/>
                <c:pt idx="0">
                  <c:v>列1</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Sheet1!$C$2:$C$6</c:f>
              <c:numCache>
                <c:formatCode>General</c:formatCode>
                <c:ptCount val="5"/>
              </c:numCache>
            </c:numRef>
          </c:val>
          <c:extLst>
            <c:ext xmlns:c16="http://schemas.microsoft.com/office/drawing/2014/chart" uri="{C3380CC4-5D6E-409C-BE32-E72D297353CC}">
              <c16:uniqueId val="{00000005-CF17-4DBD-85E7-F373DE0B92CD}"/>
            </c:ext>
          </c:extLst>
        </c:ser>
        <c:ser>
          <c:idx val="2"/>
          <c:order val="2"/>
          <c:tx>
            <c:strRef>
              <c:f>Sheet1!$D$1</c:f>
              <c:strCache>
                <c:ptCount val="1"/>
                <c:pt idx="0">
                  <c:v>列2</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Sheet1!$D$2:$D$6</c:f>
              <c:numCache>
                <c:formatCode>General</c:formatCode>
                <c:ptCount val="5"/>
              </c:numCache>
            </c:numRef>
          </c:val>
          <c:extLst>
            <c:ext xmlns:c16="http://schemas.microsoft.com/office/drawing/2014/chart" uri="{C3380CC4-5D6E-409C-BE32-E72D297353CC}">
              <c16:uniqueId val="{00000006-CF17-4DBD-85E7-F373DE0B92CD}"/>
            </c:ext>
          </c:extLst>
        </c:ser>
        <c:dLbls>
          <c:showLegendKey val="0"/>
          <c:showVal val="0"/>
          <c:showCatName val="0"/>
          <c:showSerName val="0"/>
          <c:showPercent val="0"/>
          <c:showBubbleSize val="0"/>
        </c:dLbls>
        <c:axId val="-1676495744"/>
        <c:axId val="-1676497920"/>
      </c:radarChart>
      <c:catAx>
        <c:axId val="-16764957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1676497920"/>
        <c:crosses val="autoZero"/>
        <c:auto val="1"/>
        <c:lblAlgn val="ctr"/>
        <c:lblOffset val="100"/>
        <c:noMultiLvlLbl val="0"/>
      </c:catAx>
      <c:valAx>
        <c:axId val="-1676497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76495744"/>
        <c:crosses val="autoZero"/>
        <c:crossBetween val="between"/>
      </c:valAx>
      <c:spPr>
        <a:noFill/>
        <a:ln>
          <a:noFill/>
        </a:ln>
        <a:effectLst/>
      </c:spPr>
    </c:plotArea>
    <c:plotVisOnly val="1"/>
    <c:dispBlanksAs val="gap"/>
    <c:showDLblsOverMax val="0"/>
  </c:chart>
  <c:spPr>
    <a:noFill/>
    <a:ln>
      <a:noFill/>
    </a:ln>
    <a:effectLst/>
  </c:spPr>
  <c:txPr>
    <a:bodyPr/>
    <a:lstStyle/>
    <a:p>
      <a:pPr>
        <a:defRPr b="1"/>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marker"/>
        <c:varyColors val="0"/>
        <c:ser>
          <c:idx val="0"/>
          <c:order val="0"/>
          <c:tx>
            <c:strRef>
              <c:f>Sheet1!$B$1</c:f>
              <c:strCache>
                <c:ptCount val="1"/>
                <c:pt idx="0">
                  <c:v>系列 1</c:v>
                </c:pt>
              </c:strCache>
            </c:strRef>
          </c:tx>
          <c:spPr>
            <a:ln w="34925" cap="rnd">
              <a:solidFill>
                <a:schemeClr val="accent1"/>
              </a:solidFill>
              <a:round/>
            </a:ln>
            <a:effectLst>
              <a:outerShdw blurRad="57150" dist="19050" dir="5400000" algn="ctr" rotWithShape="0">
                <a:srgbClr val="000000">
                  <a:alpha val="63000"/>
                </a:srgbClr>
              </a:outerShdw>
            </a:effectLst>
          </c:spPr>
          <c:marker>
            <c:symbol val="none"/>
          </c:marker>
          <c:dPt>
            <c:idx val="0"/>
            <c:marker>
              <c:symbol val="none"/>
            </c:marker>
            <c:bubble3D val="0"/>
            <c:extLst>
              <c:ext xmlns:c16="http://schemas.microsoft.com/office/drawing/2014/chart" uri="{C3380CC4-5D6E-409C-BE32-E72D297353CC}">
                <c16:uniqueId val="{00000000-0E16-4AB1-B754-C0EB9F93CBCE}"/>
              </c:ext>
            </c:extLst>
          </c:dPt>
          <c:dPt>
            <c:idx val="1"/>
            <c:marker>
              <c:symbol val="none"/>
            </c:marker>
            <c:bubble3D val="0"/>
            <c:extLst>
              <c:ext xmlns:c16="http://schemas.microsoft.com/office/drawing/2014/chart" uri="{C3380CC4-5D6E-409C-BE32-E72D297353CC}">
                <c16:uniqueId val="{00000001-0E16-4AB1-B754-C0EB9F93CBCE}"/>
              </c:ext>
            </c:extLst>
          </c:dPt>
          <c:dPt>
            <c:idx val="2"/>
            <c:marker>
              <c:symbol val="none"/>
            </c:marker>
            <c:bubble3D val="0"/>
            <c:extLst>
              <c:ext xmlns:c16="http://schemas.microsoft.com/office/drawing/2014/chart" uri="{C3380CC4-5D6E-409C-BE32-E72D297353CC}">
                <c16:uniqueId val="{00000002-0E16-4AB1-B754-C0EB9F93CBCE}"/>
              </c:ext>
            </c:extLst>
          </c:dPt>
          <c:dPt>
            <c:idx val="3"/>
            <c:marker>
              <c:symbol val="none"/>
            </c:marker>
            <c:bubble3D val="0"/>
            <c:extLst>
              <c:ext xmlns:c16="http://schemas.microsoft.com/office/drawing/2014/chart" uri="{C3380CC4-5D6E-409C-BE32-E72D297353CC}">
                <c16:uniqueId val="{00000003-0E16-4AB1-B754-C0EB9F93CBCE}"/>
              </c:ext>
            </c:extLst>
          </c:dPt>
          <c:cat>
            <c:strRef>
              <c:f>Sheet1!$A$2:$A$6</c:f>
              <c:strCache>
                <c:ptCount val="5"/>
                <c:pt idx="0">
                  <c:v>稳定性</c:v>
                </c:pt>
                <c:pt idx="1">
                  <c:v>收敛速度</c:v>
                </c:pt>
                <c:pt idx="2">
                  <c:v>局部搜索能力</c:v>
                </c:pt>
                <c:pt idx="3">
                  <c:v>全局搜索能力</c:v>
                </c:pt>
                <c:pt idx="4">
                  <c:v>规划结果</c:v>
                </c:pt>
              </c:strCache>
            </c:strRef>
          </c:cat>
          <c:val>
            <c:numRef>
              <c:f>Sheet1!$B$2:$B$6</c:f>
              <c:numCache>
                <c:formatCode>General</c:formatCode>
                <c:ptCount val="5"/>
                <c:pt idx="0">
                  <c:v>4.5</c:v>
                </c:pt>
                <c:pt idx="1">
                  <c:v>4</c:v>
                </c:pt>
                <c:pt idx="2">
                  <c:v>4</c:v>
                </c:pt>
                <c:pt idx="3">
                  <c:v>4</c:v>
                </c:pt>
                <c:pt idx="4">
                  <c:v>5.2</c:v>
                </c:pt>
              </c:numCache>
            </c:numRef>
          </c:val>
          <c:extLst>
            <c:ext xmlns:c16="http://schemas.microsoft.com/office/drawing/2014/chart" uri="{C3380CC4-5D6E-409C-BE32-E72D297353CC}">
              <c16:uniqueId val="{00000004-0E16-4AB1-B754-C0EB9F93CBCE}"/>
            </c:ext>
          </c:extLst>
        </c:ser>
        <c:ser>
          <c:idx val="1"/>
          <c:order val="1"/>
          <c:tx>
            <c:strRef>
              <c:f>Sheet1!$C$1</c:f>
              <c:strCache>
                <c:ptCount val="1"/>
                <c:pt idx="0">
                  <c:v>列1</c:v>
                </c:pt>
              </c:strCache>
            </c:strRef>
          </c:tx>
          <c:spPr>
            <a:ln w="34925" cap="rnd">
              <a:solidFill>
                <a:schemeClr val="accent2"/>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Sheet1!$C$2:$C$6</c:f>
              <c:numCache>
                <c:formatCode>General</c:formatCode>
                <c:ptCount val="5"/>
              </c:numCache>
            </c:numRef>
          </c:val>
          <c:extLst>
            <c:ext xmlns:c16="http://schemas.microsoft.com/office/drawing/2014/chart" uri="{C3380CC4-5D6E-409C-BE32-E72D297353CC}">
              <c16:uniqueId val="{00000005-0E16-4AB1-B754-C0EB9F93CBCE}"/>
            </c:ext>
          </c:extLst>
        </c:ser>
        <c:ser>
          <c:idx val="2"/>
          <c:order val="2"/>
          <c:tx>
            <c:strRef>
              <c:f>Sheet1!$D$1</c:f>
              <c:strCache>
                <c:ptCount val="1"/>
                <c:pt idx="0">
                  <c:v>列2</c:v>
                </c:pt>
              </c:strCache>
            </c:strRef>
          </c:tx>
          <c:spPr>
            <a:ln w="34925" cap="rnd">
              <a:solidFill>
                <a:schemeClr val="accent3"/>
              </a:solidFill>
              <a:round/>
            </a:ln>
            <a:effectLst>
              <a:outerShdw blurRad="57150" dist="19050" dir="5400000" algn="ctr" rotWithShape="0">
                <a:srgbClr val="000000">
                  <a:alpha val="63000"/>
                </a:srgbClr>
              </a:outerShdw>
            </a:effectLst>
          </c:spPr>
          <c:marker>
            <c:symbol val="none"/>
          </c:marker>
          <c:cat>
            <c:strRef>
              <c:f>Sheet1!$A$2:$A$6</c:f>
              <c:strCache>
                <c:ptCount val="5"/>
                <c:pt idx="0">
                  <c:v>稳定性</c:v>
                </c:pt>
                <c:pt idx="1">
                  <c:v>收敛速度</c:v>
                </c:pt>
                <c:pt idx="2">
                  <c:v>局部搜索能力</c:v>
                </c:pt>
                <c:pt idx="3">
                  <c:v>全局搜索能力</c:v>
                </c:pt>
                <c:pt idx="4">
                  <c:v>规划结果</c:v>
                </c:pt>
              </c:strCache>
            </c:strRef>
          </c:cat>
          <c:val>
            <c:numRef>
              <c:f>Sheet1!$D$2:$D$6</c:f>
              <c:numCache>
                <c:formatCode>General</c:formatCode>
                <c:ptCount val="5"/>
              </c:numCache>
            </c:numRef>
          </c:val>
          <c:extLst>
            <c:ext xmlns:c16="http://schemas.microsoft.com/office/drawing/2014/chart" uri="{C3380CC4-5D6E-409C-BE32-E72D297353CC}">
              <c16:uniqueId val="{00000006-0E16-4AB1-B754-C0EB9F93CBCE}"/>
            </c:ext>
          </c:extLst>
        </c:ser>
        <c:dLbls>
          <c:showLegendKey val="0"/>
          <c:showVal val="0"/>
          <c:showCatName val="0"/>
          <c:showSerName val="0"/>
          <c:showPercent val="0"/>
          <c:showBubbleSize val="0"/>
        </c:dLbls>
        <c:axId val="-1676495744"/>
        <c:axId val="-1676497920"/>
      </c:radarChart>
      <c:catAx>
        <c:axId val="-1676495744"/>
        <c:scaling>
          <c:orientation val="minMax"/>
        </c:scaling>
        <c:delete val="0"/>
        <c:axPos val="b"/>
        <c:numFmt formatCode="General" sourceLinked="1"/>
        <c:majorTickMark val="none"/>
        <c:minorTickMark val="none"/>
        <c:tickLblPos val="nextTo"/>
        <c:spPr>
          <a:noFill/>
          <a:ln w="12700" cap="flat" cmpd="sng" algn="ctr">
            <a:solidFill>
              <a:schemeClr val="tx1">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1">
                    <a:lumMod val="65000"/>
                    <a:lumOff val="35000"/>
                  </a:schemeClr>
                </a:solidFill>
                <a:latin typeface="+mn-lt"/>
                <a:ea typeface="+mn-ea"/>
                <a:cs typeface="+mn-cs"/>
              </a:defRPr>
            </a:pPr>
            <a:endParaRPr lang="zh-CN"/>
          </a:p>
        </c:txPr>
        <c:crossAx val="-1676497920"/>
        <c:crosses val="autoZero"/>
        <c:auto val="1"/>
        <c:lblAlgn val="ctr"/>
        <c:lblOffset val="100"/>
        <c:noMultiLvlLbl val="0"/>
      </c:catAx>
      <c:valAx>
        <c:axId val="-1676497920"/>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1676495744"/>
        <c:crosses val="autoZero"/>
        <c:crossBetween val="between"/>
      </c:valAx>
      <c:spPr>
        <a:noFill/>
        <a:ln>
          <a:noFill/>
        </a:ln>
        <a:effectLst/>
      </c:spPr>
    </c:plotArea>
    <c:plotVisOnly val="1"/>
    <c:dispBlanksAs val="gap"/>
    <c:showDLblsOverMax val="0"/>
  </c:chart>
  <c:spPr>
    <a:noFill/>
    <a:ln>
      <a:noFill/>
    </a:ln>
    <a:effectLst/>
  </c:spPr>
  <c:txPr>
    <a:bodyPr/>
    <a:lstStyle/>
    <a:p>
      <a:pPr>
        <a:defRPr b="1"/>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3.xml><?xml version="1.0" encoding="utf-8"?>
<cs:chartStyle xmlns:cs="http://schemas.microsoft.com/office/drawing/2012/chartStyle" xmlns:a="http://schemas.openxmlformats.org/drawingml/2006/main" id="35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A552A8-ECE7-49AA-8726-BE90DBC11947}" type="datetimeFigureOut">
              <a:rPr lang="zh-CN" altLang="en-US" smtClean="0"/>
              <a:t>2022/11/25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8EAD77-486C-432B-9EE9-E6FD5C91EB8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10</a:t>
            </a:fld>
            <a:endParaRPr lang="zh-CN" altLang="en-US"/>
          </a:p>
        </p:txBody>
      </p:sp>
    </p:spTree>
    <p:extLst>
      <p:ext uri="{BB962C8B-B14F-4D97-AF65-F5344CB8AC3E}">
        <p14:creationId xmlns:p14="http://schemas.microsoft.com/office/powerpoint/2010/main" val="2580201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采用</a:t>
            </a:r>
            <a:r>
              <a:rPr lang="en-US" altLang="zh-CN" sz="1200" dirty="0">
                <a:latin typeface="Arial" panose="020B0604020202020204" pitchFamily="34" charset="0"/>
                <a:cs typeface="Arial" panose="020B0604020202020204" pitchFamily="34" charset="0"/>
              </a:rPr>
              <a:t>K-means</a:t>
            </a:r>
            <a:r>
              <a:rPr lang="zh-CN" altLang="en-US" sz="1200" dirty="0"/>
              <a:t>算法求解，</a:t>
            </a:r>
            <a:r>
              <a:rPr lang="zh-CN" altLang="en-US" sz="1200" b="1" dirty="0"/>
              <a:t>聚类的最佳结果并不能与最小建设费用等价。</a:t>
            </a:r>
          </a:p>
          <a:p>
            <a:r>
              <a:rPr lang="zh-CN" altLang="en-US" sz="1200" dirty="0"/>
              <a:t>我们采用遍历的思想，探究了不同</a:t>
            </a:r>
            <a:r>
              <a:rPr lang="en-US" altLang="zh-CN" sz="1200" dirty="0"/>
              <a:t>k</a:t>
            </a:r>
            <a:r>
              <a:rPr lang="zh-CN" altLang="en-US" sz="1200" dirty="0"/>
              <a:t>值情况下建设费用的变化情况。</a:t>
            </a:r>
          </a:p>
        </p:txBody>
      </p:sp>
      <p:sp>
        <p:nvSpPr>
          <p:cNvPr id="4" name="灯片编号占位符 3"/>
          <p:cNvSpPr>
            <a:spLocks noGrp="1"/>
          </p:cNvSpPr>
          <p:nvPr>
            <p:ph type="sldNum" sz="quarter" idx="10"/>
          </p:nvPr>
        </p:nvSpPr>
        <p:spPr/>
        <p:txBody>
          <a:bodyPr/>
          <a:lstStyle/>
          <a:p>
            <a:fld id="{B18EAD77-486C-432B-9EE9-E6FD5C91EB8A}" type="slidenum">
              <a:rPr lang="zh-CN" altLang="en-US" smtClean="0"/>
              <a:t>11</a:t>
            </a:fld>
            <a:endParaRPr lang="zh-CN" altLang="en-US"/>
          </a:p>
        </p:txBody>
      </p:sp>
    </p:spTree>
    <p:extLst>
      <p:ext uri="{BB962C8B-B14F-4D97-AF65-F5344CB8AC3E}">
        <p14:creationId xmlns:p14="http://schemas.microsoft.com/office/powerpoint/2010/main" val="5956997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13</a:t>
            </a:fld>
            <a:endParaRPr lang="zh-CN" altLang="en-US"/>
          </a:p>
        </p:txBody>
      </p:sp>
    </p:spTree>
    <p:extLst>
      <p:ext uri="{BB962C8B-B14F-4D97-AF65-F5344CB8AC3E}">
        <p14:creationId xmlns:p14="http://schemas.microsoft.com/office/powerpoint/2010/main" val="68208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我们假定每个单元设备</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是否发生故障是相互独立</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的，因此，</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对于某个用户，我们需要找出电源到该用户之间的唯一供电通路。</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可得其可靠性为：</a:t>
                </a: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𝑝𝑜𝑤𝑒𝑟</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𝑢𝑠𝑒𝑟</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𝑠𝑤𝑖𝑡𝑐h</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𝑙𝑖𝑛𝑒</m:t>
                          </m:r>
                        </m:sub>
                      </m:sSub>
                    </m:oMath>
                  </m:oMathPara>
                </a14:m>
                <a:endParaRPr lang="en-US" altLang="zh-CN" sz="1200" dirty="0"/>
              </a:p>
              <a:p>
                <a:r>
                  <a:rPr lang="zh-CN" altLang="en-US" sz="1200" dirty="0"/>
                  <a:t>分别指电源、用户、开关、线路正常运行的概率。</a:t>
                </a:r>
              </a:p>
              <a:p>
                <a:endParaRPr lang="zh-CN" altLang="en-US" b="1" dirty="0"/>
              </a:p>
            </p:txBody>
          </p:sp>
        </mc:Choice>
        <mc:Fallback xmlns="">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我们假定每个单元设备</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是否发生故障是相互独立</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的，因此，</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对于某个用户，我们需要找出电源到该用户之间的唯一供电通路。</a:t>
                </a:r>
                <a:r>
                  <a:rPr lang="zh-CN" altLang="en-US"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可得其可靠性为：</a:t>
                </a:r>
                <a:endParaRPr lang="en-US"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𝑖=𝑅</a:t>
                </a:r>
                <a:r>
                  <a:rPr lang="zh-CN" altLang="zh-CN" i="0">
                    <a:latin typeface="Cambria Math" panose="02040503050406030204" pitchFamily="18" charset="0"/>
                  </a:rPr>
                  <a:t>_</a:t>
                </a:r>
                <a:r>
                  <a:rPr lang="en-US" altLang="zh-CN" i="0">
                    <a:latin typeface="Cambria Math" panose="02040503050406030204" pitchFamily="18" charset="0"/>
                  </a:rPr>
                  <a:t>𝑝𝑜𝑤𝑒𝑟⋅𝑅</a:t>
                </a:r>
                <a:r>
                  <a:rPr lang="zh-CN" altLang="zh-CN" i="0">
                    <a:latin typeface="Cambria Math" panose="02040503050406030204" pitchFamily="18" charset="0"/>
                  </a:rPr>
                  <a:t>_</a:t>
                </a:r>
                <a:r>
                  <a:rPr lang="en-US" altLang="zh-CN" i="0">
                    <a:latin typeface="Cambria Math" panose="02040503050406030204" pitchFamily="18" charset="0"/>
                  </a:rPr>
                  <a:t>𝑢𝑠𝑒𝑟⋅𝑅</a:t>
                </a:r>
                <a:r>
                  <a:rPr lang="zh-CN" altLang="zh-CN" i="0">
                    <a:latin typeface="Cambria Math" panose="02040503050406030204" pitchFamily="18" charset="0"/>
                  </a:rPr>
                  <a:t>_</a:t>
                </a:r>
                <a:r>
                  <a:rPr lang="en-US" altLang="zh-CN" i="0">
                    <a:latin typeface="Cambria Math" panose="02040503050406030204" pitchFamily="18" charset="0"/>
                  </a:rPr>
                  <a:t>𝑠𝑤𝑖𝑡𝑐ℎ⋅𝑅</a:t>
                </a:r>
                <a:r>
                  <a:rPr lang="zh-CN" altLang="zh-CN" i="0">
                    <a:latin typeface="Cambria Math" panose="02040503050406030204" pitchFamily="18" charset="0"/>
                  </a:rPr>
                  <a:t>_</a:t>
                </a:r>
                <a:r>
                  <a:rPr lang="en-US" altLang="zh-CN" i="0">
                    <a:latin typeface="Cambria Math" panose="02040503050406030204" pitchFamily="18" charset="0"/>
                  </a:rPr>
                  <a:t>𝑙𝑖𝑛𝑒</a:t>
                </a:r>
                <a:endParaRPr lang="en-US" altLang="zh-CN" sz="1200" dirty="0"/>
              </a:p>
              <a:p>
                <a:r>
                  <a:rPr lang="zh-CN" altLang="en-US" sz="1200" dirty="0"/>
                  <a:t>分别指电源、用户、开关、线路正常运行的概率。</a:t>
                </a:r>
              </a:p>
              <a:p>
                <a:endParaRPr lang="zh-CN" altLang="en-US" b="1"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14</a:t>
            </a:fld>
            <a:endParaRPr lang="zh-CN" altLang="en-US"/>
          </a:p>
        </p:txBody>
      </p:sp>
    </p:spTree>
    <p:extLst>
      <p:ext uri="{BB962C8B-B14F-4D97-AF65-F5344CB8AC3E}">
        <p14:creationId xmlns:p14="http://schemas.microsoft.com/office/powerpoint/2010/main" val="374111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15</a:t>
            </a:fld>
            <a:endParaRPr lang="zh-CN" altLang="en-US"/>
          </a:p>
        </p:txBody>
      </p:sp>
    </p:spTree>
    <p:extLst>
      <p:ext uri="{BB962C8B-B14F-4D97-AF65-F5344CB8AC3E}">
        <p14:creationId xmlns:p14="http://schemas.microsoft.com/office/powerpoint/2010/main" val="19097350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16</a:t>
            </a:fld>
            <a:endParaRPr lang="zh-CN" altLang="en-US"/>
          </a:p>
        </p:txBody>
      </p:sp>
    </p:spTree>
    <p:extLst>
      <p:ext uri="{BB962C8B-B14F-4D97-AF65-F5344CB8AC3E}">
        <p14:creationId xmlns:p14="http://schemas.microsoft.com/office/powerpoint/2010/main" val="2769272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17</a:t>
            </a:fld>
            <a:endParaRPr lang="zh-CN" altLang="en-US"/>
          </a:p>
        </p:txBody>
      </p:sp>
    </p:spTree>
    <p:extLst>
      <p:ext uri="{BB962C8B-B14F-4D97-AF65-F5344CB8AC3E}">
        <p14:creationId xmlns:p14="http://schemas.microsoft.com/office/powerpoint/2010/main" val="6533827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19</a:t>
            </a:fld>
            <a:endParaRPr lang="zh-CN" altLang="en-US"/>
          </a:p>
        </p:txBody>
      </p:sp>
    </p:spTree>
    <p:extLst>
      <p:ext uri="{BB962C8B-B14F-4D97-AF65-F5344CB8AC3E}">
        <p14:creationId xmlns:p14="http://schemas.microsoft.com/office/powerpoint/2010/main" val="2605441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20</a:t>
            </a:fld>
            <a:endParaRPr lang="zh-CN" altLang="en-US"/>
          </a:p>
        </p:txBody>
      </p:sp>
    </p:spTree>
    <p:extLst>
      <p:ext uri="{BB962C8B-B14F-4D97-AF65-F5344CB8AC3E}">
        <p14:creationId xmlns:p14="http://schemas.microsoft.com/office/powerpoint/2010/main" val="3973830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21</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a:t>确定好负荷的归属问题后，把问题二转化为问题一处理：</a:t>
                </a:r>
                <a:endParaRPr lang="en-US" altLang="zh-CN" sz="1200" dirty="0"/>
              </a:p>
              <a:p>
                <a:endParaRPr lang="en-US" altLang="zh-CN" sz="1200" dirty="0"/>
              </a:p>
              <a:p>
                <a:pPr marL="457200" indent="-457200">
                  <a:buAutoNum type="arabicPeriod"/>
                </a:pPr>
                <a:r>
                  <a:rPr lang="zh-CN" altLang="en-US" sz="1200" dirty="0"/>
                  <a:t>用两个最小生成树将两个电源与其对应的聚类簇中心相连接，计算其两个树的边长长度总和，</a:t>
                </a:r>
                <a14:m>
                  <m:oMath xmlns:m="http://schemas.openxmlformats.org/officeDocument/2006/math">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2</m:t>
                        </m:r>
                      </m:e>
                      <m:sup>
                        <m:r>
                          <a:rPr lang="en-US" altLang="zh-CN" sz="1200" b="0" i="1" smtClean="0">
                            <a:latin typeface="Cambria Math" panose="02040503050406030204" pitchFamily="18" charset="0"/>
                          </a:rPr>
                          <m:t>𝑘</m:t>
                        </m:r>
                      </m:sup>
                    </m:sSup>
                    <m:r>
                      <a:rPr lang="en-US" altLang="zh-CN" sz="1200" b="0" i="1" smtClean="0">
                        <a:latin typeface="Cambria Math" panose="02040503050406030204" pitchFamily="18" charset="0"/>
                      </a:rPr>
                      <m:t>−2</m:t>
                    </m:r>
                    <m:r>
                      <a:rPr lang="zh-CN" altLang="en-US" sz="1200" i="1">
                        <a:latin typeface="Cambria Math" panose="02040503050406030204" pitchFamily="18" charset="0"/>
                      </a:rPr>
                      <m:t>种</m:t>
                    </m:r>
                  </m:oMath>
                </a14:m>
                <a:r>
                  <a:rPr lang="zh-CN" altLang="en-US" sz="1200" dirty="0"/>
                  <a:t>情况。</a:t>
                </a:r>
                <a:endParaRPr lang="en-US" altLang="zh-CN" sz="1200" dirty="0"/>
              </a:p>
              <a:p>
                <a:pPr marL="457200" indent="-457200">
                  <a:buAutoNum type="arabicPeriod"/>
                </a:pPr>
                <a:endParaRPr lang="en-US" altLang="zh-CN" sz="1200" dirty="0"/>
              </a:p>
              <a:p>
                <a:pPr marL="342900" indent="-342900">
                  <a:buAutoNum type="arabicPeriod"/>
                </a:pPr>
                <a:r>
                  <a:rPr lang="zh-CN" altLang="en-US" sz="1200" dirty="0"/>
                  <a:t>总和长度较短的情况下更有可能得到最小的建设费用，对其进行优化。</a:t>
                </a:r>
                <a:endParaRPr lang="en-US" altLang="zh-CN" sz="1200" dirty="0"/>
              </a:p>
              <a:p>
                <a:pPr marL="342900" indent="-342900">
                  <a:buAutoNum type="arabicPeriod"/>
                </a:pPr>
                <a:endParaRPr lang="en-US" altLang="zh-CN" sz="1200" dirty="0"/>
              </a:p>
              <a:p>
                <a:pPr marL="342900" indent="-342900">
                  <a:buAutoNum type="arabicPeriod"/>
                </a:pPr>
                <a:r>
                  <a:rPr lang="zh-CN" altLang="en-US" sz="1200" dirty="0"/>
                  <a:t>套用问题一模型</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en-US" sz="1200" dirty="0"/>
                  <a:t>确定好负荷的归属问题后，把问题二转化为问题一处理：</a:t>
                </a:r>
                <a:endParaRPr lang="en-US" altLang="zh-CN" sz="1200" dirty="0"/>
              </a:p>
              <a:p>
                <a:endParaRPr lang="en-US" altLang="zh-CN" sz="1200" dirty="0"/>
              </a:p>
              <a:p>
                <a:pPr marL="457200" indent="-457200">
                  <a:buAutoNum type="arabicPeriod"/>
                </a:pPr>
                <a:r>
                  <a:rPr lang="zh-CN" altLang="en-US" sz="1200" dirty="0"/>
                  <a:t>用两个最小生成树将两个电源与其对应的聚类簇中心相连接，计算其两个树的边长长度总和，</a:t>
                </a:r>
                <a:r>
                  <a:rPr lang="en-US" altLang="zh-CN" sz="1200" b="0" i="0">
                    <a:latin typeface="Cambria Math" panose="02040503050406030204" pitchFamily="18" charset="0"/>
                  </a:rPr>
                  <a:t>2^𝑘−2</a:t>
                </a:r>
                <a:r>
                  <a:rPr lang="zh-CN" altLang="en-US" sz="1200" i="0">
                    <a:latin typeface="Cambria Math" panose="02040503050406030204" pitchFamily="18" charset="0"/>
                  </a:rPr>
                  <a:t>种</a:t>
                </a:r>
                <a:r>
                  <a:rPr lang="zh-CN" altLang="en-US" sz="1200" dirty="0"/>
                  <a:t>情况。</a:t>
                </a:r>
                <a:endParaRPr lang="en-US" altLang="zh-CN" sz="1200" dirty="0"/>
              </a:p>
              <a:p>
                <a:pPr marL="457200" indent="-457200">
                  <a:buAutoNum type="arabicPeriod"/>
                </a:pPr>
                <a:endParaRPr lang="en-US" altLang="zh-CN" sz="1200" dirty="0"/>
              </a:p>
              <a:p>
                <a:pPr marL="342900" indent="-342900">
                  <a:buAutoNum type="arabicPeriod"/>
                </a:pPr>
                <a:r>
                  <a:rPr lang="zh-CN" altLang="en-US" sz="1200" dirty="0"/>
                  <a:t>总和长度较短的情况下更有可能得到最小的建设费用，对其进行优化。</a:t>
                </a:r>
                <a:endParaRPr lang="en-US" altLang="zh-CN" sz="1200" dirty="0"/>
              </a:p>
              <a:p>
                <a:pPr marL="342900" indent="-342900">
                  <a:buAutoNum type="arabicPeriod"/>
                </a:pPr>
                <a:endParaRPr lang="en-US" altLang="zh-CN" sz="1200" dirty="0"/>
              </a:p>
              <a:p>
                <a:pPr marL="342900" indent="-342900">
                  <a:buAutoNum type="arabicPeriod"/>
                </a:pPr>
                <a:r>
                  <a:rPr lang="zh-CN" altLang="en-US" sz="1200" dirty="0"/>
                  <a:t>套用问题一模型</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22</a:t>
            </a:fld>
            <a:endParaRPr lang="zh-CN" altLang="en-US"/>
          </a:p>
        </p:txBody>
      </p:sp>
    </p:spTree>
    <p:extLst>
      <p:ext uri="{BB962C8B-B14F-4D97-AF65-F5344CB8AC3E}">
        <p14:creationId xmlns:p14="http://schemas.microsoft.com/office/powerpoint/2010/main" val="3637897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EAD77-486C-432B-9EE9-E6FD5C91EB8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6237608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8EAD77-486C-432B-9EE9-E6FD5C91EB8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5460625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1" dirty="0"/>
              <a:t>上述的两种情况与实际生活不符合。</a:t>
            </a:r>
            <a:r>
              <a:rPr lang="zh-CN" altLang="en-US" sz="1200" dirty="0"/>
              <a:t>为了让模型更加贴近实际生活我们我们改进了问题一的模型，</a:t>
            </a:r>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25</a:t>
            </a:fld>
            <a:endParaRPr lang="zh-CN" altLang="en-US"/>
          </a:p>
        </p:txBody>
      </p:sp>
    </p:spTree>
    <p:extLst>
      <p:ext uri="{BB962C8B-B14F-4D97-AF65-F5344CB8AC3E}">
        <p14:creationId xmlns:p14="http://schemas.microsoft.com/office/powerpoint/2010/main" val="798624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由于</a:t>
                </a:r>
                <a14:m>
                  <m:oMath xmlns:m="http://schemas.openxmlformats.org/officeDocument/2006/math">
                    <m:r>
                      <a:rPr lang="en-US" altLang="zh-CN" sz="1200"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200" kern="100" dirty="0">
                    <a:solidFill>
                      <a:srgbClr val="000000"/>
                    </a:solidFill>
                    <a:effectLst/>
                    <a:latin typeface="Times New Roman" panose="02020603050405020304" pitchFamily="18" charset="0"/>
                    <a:ea typeface="宋体" panose="02010600030101010101" pitchFamily="2" charset="-122"/>
                  </a:rPr>
                  <a:t>4</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时建设费用不太稳定，某些情况中依然出现了一级支路长度长于主线总长的问题，因此我们</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选择</a:t>
                </a:r>
                <a14:m>
                  <m:oMath xmlns:m="http://schemas.openxmlformats.org/officeDocument/2006/math">
                    <m:r>
                      <a:rPr lang="en-US" altLang="zh-CN" sz="1200" b="1" i="1"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m:t>𝒌</m:t>
                    </m:r>
                  </m:oMath>
                </a14:m>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200" b="1" kern="100" dirty="0">
                    <a:solidFill>
                      <a:srgbClr val="000000"/>
                    </a:solidFill>
                    <a:effectLst/>
                    <a:latin typeface="Times New Roman" panose="02020603050405020304" pitchFamily="18" charset="0"/>
                    <a:ea typeface="宋体" panose="02010600030101010101" pitchFamily="2" charset="-122"/>
                  </a:rPr>
                  <a:t>9</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作为我们的最佳方案。</a:t>
                </a:r>
                <a:endParaRPr lang="zh-CN" altLang="en-US" sz="1200"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由于</a:t>
                </a:r>
                <a:r>
                  <a:rPr lang="en-US" altLang="zh-CN" sz="1200"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𝑘</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200" kern="100" dirty="0">
                    <a:solidFill>
                      <a:srgbClr val="000000"/>
                    </a:solidFill>
                    <a:effectLst/>
                    <a:latin typeface="Times New Roman" panose="02020603050405020304" pitchFamily="18" charset="0"/>
                    <a:ea typeface="宋体" panose="02010600030101010101" pitchFamily="2" charset="-122"/>
                  </a:rPr>
                  <a:t>4</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时建设费用不太稳定，某些情况中依然出现了一级支路长度长于主线总长的问题，因此我们</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选择</a:t>
                </a:r>
                <a:r>
                  <a:rPr lang="en-US" altLang="zh-CN" sz="1200" b="1" i="0" kern="100">
                    <a:solidFill>
                      <a:srgbClr val="000000"/>
                    </a:solidFill>
                    <a:effectLst/>
                    <a:latin typeface="Cambria Math" panose="02040503050406030204" pitchFamily="18" charset="0"/>
                    <a:ea typeface="宋体" panose="02010600030101010101" pitchFamily="2" charset="-122"/>
                    <a:cs typeface="Times New Roman" panose="02020603050405020304" pitchFamily="18" charset="0"/>
                  </a:rPr>
                  <a:t>𝒌</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200" b="1" kern="100" dirty="0">
                    <a:solidFill>
                      <a:srgbClr val="000000"/>
                    </a:solidFill>
                    <a:effectLst/>
                    <a:latin typeface="Times New Roman" panose="02020603050405020304" pitchFamily="18" charset="0"/>
                    <a:ea typeface="宋体" panose="02010600030101010101" pitchFamily="2" charset="-122"/>
                  </a:rPr>
                  <a:t>9</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作为我们的最佳方案。</a:t>
                </a:r>
                <a:endParaRPr lang="zh-CN" altLang="en-US" sz="1200" dirty="0"/>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26</a:t>
            </a:fld>
            <a:endParaRPr lang="zh-CN" altLang="en-US"/>
          </a:p>
        </p:txBody>
      </p:sp>
    </p:spTree>
    <p:extLst>
      <p:ext uri="{BB962C8B-B14F-4D97-AF65-F5344CB8AC3E}">
        <p14:creationId xmlns:p14="http://schemas.microsoft.com/office/powerpoint/2010/main" val="30204628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27</a:t>
            </a:fld>
            <a:endParaRPr lang="zh-CN" altLang="en-US"/>
          </a:p>
        </p:txBody>
      </p:sp>
    </p:spTree>
    <p:extLst>
      <p:ext uri="{BB962C8B-B14F-4D97-AF65-F5344CB8AC3E}">
        <p14:creationId xmlns:p14="http://schemas.microsoft.com/office/powerpoint/2010/main" val="2507770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29</a:t>
            </a:fld>
            <a:endParaRPr lang="zh-CN" altLang="en-US"/>
          </a:p>
        </p:txBody>
      </p:sp>
    </p:spTree>
    <p:extLst>
      <p:ext uri="{BB962C8B-B14F-4D97-AF65-F5344CB8AC3E}">
        <p14:creationId xmlns:p14="http://schemas.microsoft.com/office/powerpoint/2010/main" val="1365235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31</a:t>
            </a:fld>
            <a:endParaRPr lang="zh-CN" altLang="en-US"/>
          </a:p>
        </p:txBody>
      </p:sp>
    </p:spTree>
    <p:extLst>
      <p:ext uri="{BB962C8B-B14F-4D97-AF65-F5344CB8AC3E}">
        <p14:creationId xmlns:p14="http://schemas.microsoft.com/office/powerpoint/2010/main" val="13144623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通过最小区域划分和孤岛划分建立关联矩阵</a:t>
            </a:r>
            <a:r>
              <a:rPr lang="en-US" altLang="zh-CN" dirty="0"/>
              <a:t>(</a:t>
            </a:r>
            <a:r>
              <a:rPr lang="zh-CN" altLang="en-US" dirty="0"/>
              <a:t>恢复故障供电顺序</a:t>
            </a:r>
            <a:r>
              <a:rPr lang="en-US" altLang="zh-CN" dirty="0"/>
              <a:t>)</a:t>
            </a:r>
            <a:r>
              <a:rPr lang="zh-CN" altLang="en-US" dirty="0"/>
              <a:t>，建立新的可靠性评估模型求解。</a:t>
            </a: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32</a:t>
            </a:fld>
            <a:endParaRPr lang="zh-CN" altLang="en-US"/>
          </a:p>
        </p:txBody>
      </p:sp>
    </p:spTree>
    <p:extLst>
      <p:ext uri="{BB962C8B-B14F-4D97-AF65-F5344CB8AC3E}">
        <p14:creationId xmlns:p14="http://schemas.microsoft.com/office/powerpoint/2010/main" val="19911535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由于每个用户前都存在一个开关，一级分叉点前页存在一个开关，为方便后续模型的建立，进行最小区域的划分。</a:t>
                </a:r>
                <a:endParaRPr lang="en-US" altLang="zh-CN" dirty="0"/>
              </a:p>
              <a:p>
                <a:endParaRPr lang="en-US" altLang="zh-CN" dirty="0"/>
              </a:p>
              <a:p>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最小配电区域：</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用户</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每个负荷以及开关到负荷前的线路称之为为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最小配电区域，如图中的</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。是故障发生时配电网中所能隔离的最小单元。</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最小输电单元</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线路</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每个故障单元线路与其到</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上一个</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的部分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称之为为最小输电单元，如</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图中的</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𝟏</m:t>
                        </m:r>
                      </m:sub>
                    </m:sSub>
                  </m:oMath>
                </a14:m>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𝟐</m:t>
                        </m:r>
                      </m:sub>
                    </m:sSub>
                  </m:oMath>
                </a14:m>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𝟑</m:t>
                        </m:r>
                      </m:sub>
                    </m:sSub>
                  </m:oMath>
                </a14:m>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b="1"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𝑳</m:t>
                        </m:r>
                      </m:e>
                      <m:sub>
                        <m:r>
                          <a:rPr lang="en-US" altLang="zh-CN" b="1" i="1" kern="100">
                            <a:effectLst/>
                            <a:latin typeface="Cambria Math" panose="02040503050406030204" pitchFamily="18" charset="0"/>
                            <a:ea typeface="宋体" panose="02010600030101010101" pitchFamily="2" charset="-122"/>
                            <a:cs typeface="Times New Roman" panose="02020603050405020304" pitchFamily="18" charset="0"/>
                          </a:rPr>
                          <m:t>𝟒</m:t>
                        </m:r>
                      </m:sub>
                    </m:sSub>
                  </m:oMath>
                </a14:m>
                <a:r>
                  <a:rPr lang="zh-CN" altLang="zh-CN" kern="100" dirty="0">
                    <a:latin typeface="Times New Roman" panose="02020603050405020304" pitchFamily="18" charset="0"/>
                    <a:cs typeface="Times New Roman" panose="02020603050405020304" pitchFamily="18" charset="0"/>
                  </a:rPr>
                  <a:t>。是故障发生时配电网中所能</a:t>
                </a:r>
                <a:r>
                  <a:rPr lang="zh-CN" altLang="en-US" kern="100" dirty="0">
                    <a:latin typeface="Times New Roman" panose="02020603050405020304" pitchFamily="18" charset="0"/>
                    <a:cs typeface="Times New Roman" panose="02020603050405020304" pitchFamily="18" charset="0"/>
                  </a:rPr>
                  <a:t>供电</a:t>
                </a:r>
                <a:r>
                  <a:rPr lang="zh-CN" altLang="zh-CN" kern="100" dirty="0">
                    <a:latin typeface="Times New Roman" panose="02020603050405020304" pitchFamily="18" charset="0"/>
                    <a:cs typeface="Times New Roman" panose="02020603050405020304" pitchFamily="18" charset="0"/>
                  </a:rPr>
                  <a:t>的最小单元。</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由于每个用户前都存在一个开关，一级分叉点前页存在一个开关，为方便后续模型的建立，进行最小区域的划分。</a:t>
                </a:r>
                <a:endParaRPr lang="en-US" altLang="zh-CN" dirty="0"/>
              </a:p>
              <a:p>
                <a:endParaRPr lang="en-US" altLang="zh-CN" dirty="0"/>
              </a:p>
              <a:p>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最小配电区域：</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用户</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每个负荷以及开关到负荷前的线路称之为为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最小配电区域，如图中的</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3</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。是故障发生时配电网中所能隔离的最小单元。</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最小输电单元</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400" b="1" kern="100" dirty="0">
                    <a:effectLst/>
                    <a:latin typeface="Times New Roman" panose="02020603050405020304" pitchFamily="18" charset="0"/>
                    <a:ea typeface="宋体" panose="02010600030101010101" pitchFamily="2" charset="-122"/>
                    <a:cs typeface="Times New Roman" panose="02020603050405020304" pitchFamily="18" charset="0"/>
                  </a:rPr>
                  <a:t>线路</a:t>
                </a:r>
                <a:endParaRPr lang="en-US" altLang="zh-CN" sz="1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每个故障单元线路与其到</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上一个</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的部分</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称之为为最小输电单元，如</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图中的</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𝑳</a:t>
                </a:r>
                <a:r>
                  <a:rPr lang="zh-CN" altLang="zh-CN" b="1"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𝟏</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𝑳</a:t>
                </a:r>
                <a:r>
                  <a:rPr lang="zh-CN" altLang="zh-CN" b="1"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𝟐</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𝑳</a:t>
                </a:r>
                <a:r>
                  <a:rPr lang="zh-CN" altLang="zh-CN" b="1"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𝟑</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𝑳</a:t>
                </a:r>
                <a:r>
                  <a:rPr lang="zh-CN" altLang="zh-CN" b="1"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b="1" i="0" kern="100">
                    <a:effectLst/>
                    <a:latin typeface="Cambria Math" panose="02040503050406030204" pitchFamily="18" charset="0"/>
                    <a:ea typeface="宋体" panose="02010600030101010101" pitchFamily="2" charset="-122"/>
                    <a:cs typeface="Times New Roman" panose="02020603050405020304" pitchFamily="18" charset="0"/>
                  </a:rPr>
                  <a:t>𝟒</a:t>
                </a:r>
                <a:r>
                  <a:rPr lang="zh-CN" altLang="zh-CN" kern="100" dirty="0">
                    <a:latin typeface="Times New Roman" panose="02020603050405020304" pitchFamily="18" charset="0"/>
                    <a:cs typeface="Times New Roman" panose="02020603050405020304" pitchFamily="18" charset="0"/>
                  </a:rPr>
                  <a:t>。是故障发生时配电网中所能</a:t>
                </a:r>
                <a:r>
                  <a:rPr lang="zh-CN" altLang="en-US" kern="100" dirty="0">
                    <a:latin typeface="Times New Roman" panose="02020603050405020304" pitchFamily="18" charset="0"/>
                    <a:cs typeface="Times New Roman" panose="02020603050405020304" pitchFamily="18" charset="0"/>
                  </a:rPr>
                  <a:t>供电</a:t>
                </a:r>
                <a:r>
                  <a:rPr lang="zh-CN" altLang="zh-CN" kern="100" dirty="0">
                    <a:latin typeface="Times New Roman" panose="02020603050405020304" pitchFamily="18" charset="0"/>
                    <a:cs typeface="Times New Roman" panose="02020603050405020304" pitchFamily="18" charset="0"/>
                  </a:rPr>
                  <a:t>的最小单元。</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33</a:t>
            </a:fld>
            <a:endParaRPr lang="zh-CN" altLang="en-US"/>
          </a:p>
        </p:txBody>
      </p:sp>
    </p:spTree>
    <p:extLst>
      <p:ext uri="{BB962C8B-B14F-4D97-AF65-F5344CB8AC3E}">
        <p14:creationId xmlns:p14="http://schemas.microsoft.com/office/powerpoint/2010/main" val="22356455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当故障发生时，会发生孤岛现象，即一部分负荷与主电网断开，该部分</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负荷由备用电源供电</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配电网故障后的孤岛划分是根据故障点的位置，联络线的连接位置，用户所需功率以及备用电源的扩展功率动态生成的。进行孤岛划分的目标是</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最大化利用备用电源的扩展功率</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𝑚𝑎𝑥</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e>
                      </m:nary>
                    </m:oMath>
                  </m:oMathPara>
                </a14:m>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这需要考虑两个约束原则，一是故障用户供电的功率总和不能超出备用电源多余的功率，二是备用电源的总电流不能超过其主线限流。</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 </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e>
                              </m:nary>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𝑒𝑥𝑡𝑒𝑛𝑑</m:t>
                                  </m:r>
                                </m:sub>
                              </m:sSub>
                              <m:r>
                                <a:rPr lang="en-US" altLang="zh-CN">
                                  <a:latin typeface="Cambria Math" panose="02040503050406030204" pitchFamily="18" charset="0"/>
                                </a:rPr>
                                <m:t> </m:t>
                              </m:r>
                              <m:r>
                                <a:rPr lang="en-US" altLang="zh-CN" b="0" i="0" smtClean="0">
                                  <a:latin typeface="Cambria Math" panose="02040503050406030204" pitchFamily="18" charset="0"/>
                                </a:rPr>
                                <m:t>                    </m:t>
                              </m:r>
                              <m:r>
                                <a:rPr lang="zh-CN" altLang="zh-CN">
                                  <a:latin typeface="Cambria Math" panose="02040503050406030204" pitchFamily="18" charset="0"/>
                                </a:rPr>
                                <m:t>功率约束</m:t>
                              </m:r>
                            </m:e>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𝑎</m:t>
                                  </m:r>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num>
                                    <m:den>
                                      <m:r>
                                        <a:rPr lang="en-US" altLang="zh-CN" i="1">
                                          <a:latin typeface="Cambria Math" panose="02040503050406030204" pitchFamily="18" charset="0"/>
                                        </a:rPr>
                                        <m:t>10</m:t>
                                      </m:r>
                                      <m:r>
                                        <a:rPr lang="en-US" altLang="zh-CN" i="1">
                                          <a:latin typeface="Cambria Math" panose="02040503050406030204" pitchFamily="18" charset="0"/>
                                        </a:rPr>
                                        <m:t>𝑘𝑉</m:t>
                                      </m:r>
                                    </m:den>
                                  </m:f>
                                </m:e>
                              </m:nary>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𝑡𝑜𝑡𝑎𝑙</m:t>
                                      </m:r>
                                    </m:sub>
                                  </m:sSub>
                                </m:num>
                                <m:den>
                                  <m:r>
                                    <a:rPr lang="en-US" altLang="zh-CN" i="1">
                                      <a:latin typeface="Cambria Math" panose="02040503050406030204" pitchFamily="18" charset="0"/>
                                    </a:rPr>
                                    <m:t>10</m:t>
                                  </m:r>
                                  <m:r>
                                    <a:rPr lang="en-US" altLang="zh-CN" i="1">
                                      <a:latin typeface="Cambria Math" panose="02040503050406030204" pitchFamily="18" charset="0"/>
                                    </a:rPr>
                                    <m:t>𝑘𝑉</m:t>
                                  </m:r>
                                </m:den>
                              </m:f>
                              <m:r>
                                <a:rPr lang="en-US" altLang="zh-CN" i="1">
                                  <a:latin typeface="Cambria Math" panose="02040503050406030204" pitchFamily="18" charset="0"/>
                                </a:rPr>
                                <m:t>           </m:t>
                              </m:r>
                              <m:r>
                                <a:rPr lang="zh-CN" altLang="zh-CN">
                                  <a:latin typeface="Cambria Math" panose="02040503050406030204" pitchFamily="18" charset="0"/>
                                </a:rPr>
                                <m:t>电流约束</m:t>
                              </m:r>
                            </m:e>
                          </m:eqArr>
                        </m:e>
                      </m:d>
                    </m:oMath>
                  </m:oMathPara>
                </a14:m>
                <a:endParaRPr lang="zh-CN" altLang="zh-CN" dirty="0"/>
              </a:p>
              <a:p>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𝑚</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为因故障由备用电源供电的用户数目；</a:t>
                </a:r>
                <a14:m>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𝑒𝑥𝑡𝑒𝑛𝑑</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为备用电源扩展的功率；</a:t>
                </a:r>
                <a14:m>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𝑡𝑜𝑡𝑎𝑙</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为备用电源的额定功率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不包括扩展功率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𝑎</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为备用电源供电的用户总数</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额外供电用户和自身单供配电网用户之和</a:t>
                </a:r>
                <a:r>
                  <a:rPr lang="en-US" altLang="zh-CN" sz="1200" kern="100" dirty="0">
                    <a:effectLst/>
                    <a:latin typeface="Times New Roman" panose="02020603050405020304" pitchFamily="18" charset="0"/>
                    <a:ea typeface="宋体" panose="02010600030101010101" pitchFamily="2" charset="-122"/>
                  </a:rPr>
                  <a:t>)</a:t>
                </a:r>
                <a:endParaRPr lang="zh-CN" altLang="en-US"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当故障发生时，会发生孤岛现象，即一部分负荷与主电网断开，该部分</a:t>
                </a:r>
                <a:r>
                  <a:rPr lang="zh-CN" altLang="zh-CN" sz="12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负荷由备用电源供电</a:t>
                </a:r>
                <a:r>
                  <a:rPr lang="zh-CN" altLang="zh-CN" sz="12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配电网故障后的孤岛划分是根据故障点的位置，联络线的连接位置，用户所需功率以及备用电源的扩展功率动态生成的。进行孤岛划分的目标是</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最大化利用备用电源的扩展功率</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𝑚𝑎𝑥</a:t>
                </a:r>
                <a:r>
                  <a:rPr lang="zh-CN" altLang="zh-CN" i="0">
                    <a:latin typeface="Cambria Math" panose="02040503050406030204" pitchFamily="18" charset="0"/>
                  </a:rPr>
                  <a:t>∑</a:t>
                </a:r>
                <a:r>
                  <a:rPr lang="en-US" altLang="zh-CN" i="0">
                    <a:latin typeface="Cambria Math" panose="02040503050406030204" pitchFamily="18" charset="0"/>
                  </a:rPr>
                  <a:t>_𝑖^𝑚▒𝑃</a:t>
                </a:r>
                <a:r>
                  <a:rPr lang="zh-CN" altLang="zh-CN" i="0">
                    <a:latin typeface="Cambria Math" panose="02040503050406030204" pitchFamily="18" charset="0"/>
                  </a:rPr>
                  <a:t>_</a:t>
                </a:r>
                <a:r>
                  <a:rPr lang="en-US" altLang="zh-CN" i="0">
                    <a:latin typeface="Cambria Math" panose="02040503050406030204" pitchFamily="18" charset="0"/>
                  </a:rPr>
                  <a:t>𝑖 </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这需要考虑两个约束原则，一是故障用户供电的功率总和不能超出备用电源多余的功率，二是备用电源的总电流不能超过其主线限流。</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𝑠.𝑡. </a:t>
                </a:r>
                <a:r>
                  <a:rPr lang="zh-CN" altLang="zh-CN" i="0">
                    <a:latin typeface="Cambria Math" panose="02040503050406030204" pitchFamily="18" charset="0"/>
                  </a:rPr>
                  <a:t>{█(∑</a:t>
                </a:r>
                <a:r>
                  <a:rPr lang="en-US" altLang="zh-CN" i="0">
                    <a:latin typeface="Cambria Math" panose="02040503050406030204" pitchFamily="18" charset="0"/>
                  </a:rPr>
                  <a:t>_𝑖^𝑚▒𝑃</a:t>
                </a:r>
                <a:r>
                  <a:rPr lang="zh-CN" altLang="zh-CN" i="0">
                    <a:latin typeface="Cambria Math" panose="02040503050406030204" pitchFamily="18" charset="0"/>
                  </a:rPr>
                  <a:t>_</a:t>
                </a:r>
                <a:r>
                  <a:rPr lang="en-US" altLang="zh-CN" i="0">
                    <a:latin typeface="Cambria Math" panose="02040503050406030204" pitchFamily="18" charset="0"/>
                  </a:rPr>
                  <a:t>𝑖 ≤𝑃</a:t>
                </a:r>
                <a:r>
                  <a:rPr lang="zh-CN" altLang="zh-CN" i="0">
                    <a:latin typeface="Cambria Math" panose="02040503050406030204" pitchFamily="18" charset="0"/>
                  </a:rPr>
                  <a:t>_</a:t>
                </a:r>
                <a:r>
                  <a:rPr lang="en-US" altLang="zh-CN" i="0">
                    <a:latin typeface="Cambria Math" panose="02040503050406030204" pitchFamily="18" charset="0"/>
                  </a:rPr>
                  <a:t>𝑒𝑥𝑡𝑒𝑛𝑑  </a:t>
                </a:r>
                <a:r>
                  <a:rPr lang="en-US" altLang="zh-CN" b="0" i="0">
                    <a:latin typeface="Cambria Math" panose="02040503050406030204" pitchFamily="18" charset="0"/>
                  </a:rPr>
                  <a:t>                    </a:t>
                </a:r>
                <a:r>
                  <a:rPr lang="zh-CN" altLang="zh-CN" i="0">
                    <a:latin typeface="Cambria Math" panose="02040503050406030204" pitchFamily="18" charset="0"/>
                  </a:rPr>
                  <a:t>功率约束@∑</a:t>
                </a:r>
                <a:r>
                  <a:rPr lang="en-US" altLang="zh-CN" i="0">
                    <a:latin typeface="Cambria Math" panose="02040503050406030204" pitchFamily="18" charset="0"/>
                  </a:rPr>
                  <a:t>_𝑖^𝑎▒𝑃</a:t>
                </a:r>
                <a:r>
                  <a:rPr lang="zh-CN" altLang="zh-CN" i="0">
                    <a:latin typeface="Cambria Math" panose="02040503050406030204" pitchFamily="18" charset="0"/>
                  </a:rPr>
                  <a:t>_</a:t>
                </a:r>
                <a:r>
                  <a:rPr lang="en-US" altLang="zh-CN" i="0">
                    <a:latin typeface="Cambria Math" panose="02040503050406030204" pitchFamily="18" charset="0"/>
                  </a:rPr>
                  <a:t>𝑖</a:t>
                </a:r>
                <a:r>
                  <a:rPr lang="zh-CN" altLang="zh-CN" i="0">
                    <a:latin typeface="Cambria Math" panose="02040503050406030204" pitchFamily="18" charset="0"/>
                  </a:rPr>
                  <a:t>/</a:t>
                </a:r>
                <a:r>
                  <a:rPr lang="en-US" altLang="zh-CN" i="0">
                    <a:latin typeface="Cambria Math" panose="02040503050406030204" pitchFamily="18" charset="0"/>
                  </a:rPr>
                  <a:t>10𝑘𝑉≤</a:t>
                </a:r>
                <a:r>
                  <a:rPr lang="zh-CN" altLang="zh-CN" i="0">
                    <a:latin typeface="Cambria Math" panose="02040503050406030204" pitchFamily="18" charset="0"/>
                  </a:rPr>
                  <a:t>(</a:t>
                </a:r>
                <a:r>
                  <a:rPr lang="en-US" altLang="zh-CN" i="0">
                    <a:latin typeface="Cambria Math" panose="02040503050406030204" pitchFamily="18" charset="0"/>
                  </a:rPr>
                  <a:t>2⋅𝑃</a:t>
                </a:r>
                <a:r>
                  <a:rPr lang="zh-CN" altLang="zh-CN" i="0">
                    <a:latin typeface="Cambria Math" panose="02040503050406030204" pitchFamily="18" charset="0"/>
                  </a:rPr>
                  <a:t>_</a:t>
                </a:r>
                <a:r>
                  <a:rPr lang="en-US" altLang="zh-CN" i="0">
                    <a:latin typeface="Cambria Math" panose="02040503050406030204" pitchFamily="18" charset="0"/>
                  </a:rPr>
                  <a:t>𝑡𝑜𝑡𝑎𝑙</a:t>
                </a:r>
                <a:r>
                  <a:rPr lang="zh-CN" altLang="zh-CN" i="0">
                    <a:latin typeface="Cambria Math" panose="02040503050406030204" pitchFamily="18" charset="0"/>
                  </a:rPr>
                  <a:t>)/</a:t>
                </a:r>
                <a:r>
                  <a:rPr lang="en-US" altLang="zh-CN" i="0">
                    <a:latin typeface="Cambria Math" panose="02040503050406030204" pitchFamily="18" charset="0"/>
                  </a:rPr>
                  <a:t>10𝑘𝑉            </a:t>
                </a:r>
                <a:r>
                  <a:rPr lang="zh-CN" altLang="zh-CN" i="0">
                    <a:latin typeface="Cambria Math" panose="02040503050406030204" pitchFamily="18" charset="0"/>
                  </a:rPr>
                  <a:t>电流约束)┤</a:t>
                </a:r>
                <a:endParaRPr lang="zh-CN" altLang="zh-CN" dirty="0"/>
              </a:p>
              <a:p>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𝑚</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为因故障由备用电源供电的用户数目；</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𝑒𝑥𝑡𝑒𝑛𝑑</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为备用电源扩展的功率；</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𝑡𝑜𝑡𝑎𝑙</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为备用电源的额定功率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不包括扩展功率</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为备用电源供电的用户总数</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额外供电用户和自身单供配电网用户之和</a:t>
                </a:r>
                <a:r>
                  <a:rPr lang="en-US" altLang="zh-CN" sz="1200" kern="100" dirty="0">
                    <a:effectLst/>
                    <a:latin typeface="Times New Roman" panose="02020603050405020304" pitchFamily="18" charset="0"/>
                    <a:ea typeface="宋体" panose="02010600030101010101" pitchFamily="2" charset="-122"/>
                  </a:rPr>
                  <a:t>)</a:t>
                </a:r>
                <a:endParaRPr lang="zh-CN" altLang="en-US" dirty="0"/>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34</a:t>
            </a:fld>
            <a:endParaRPr lang="zh-CN" altLang="en-US"/>
          </a:p>
        </p:txBody>
      </p:sp>
    </p:spTree>
    <p:extLst>
      <p:ext uri="{BB962C8B-B14F-4D97-AF65-F5344CB8AC3E}">
        <p14:creationId xmlns:p14="http://schemas.microsoft.com/office/powerpoint/2010/main" val="3676846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266700" algn="just" fontAlgn="ctr">
                  <a:lnSpc>
                    <a:spcPct val="150000"/>
                  </a:lnSpc>
                </a:pP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关联矩阵中</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代表由备用电源供电，</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代表不由其供电。</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fontAlgn="ctr">
                  <a:lnSpc>
                    <a:spcPct val="150000"/>
                  </a:lnSpc>
                </a:pP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观察该矩阵的第一列，</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11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21</m:t>
                        </m:r>
                      </m:sub>
                    </m:sSub>
                  </m:oMath>
                </a14:m>
                <a:r>
                  <a:rPr lang="zh-CN" altLang="zh-CN" dirty="0"/>
                  <a:t>为</a:t>
                </a:r>
                <a:r>
                  <a:rPr lang="en-US" altLang="zh-CN" dirty="0"/>
                  <a:t>1</a:t>
                </a:r>
                <a:r>
                  <a:rPr lang="zh-CN" altLang="en-US" dirty="0"/>
                  <a:t>表示</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当</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区域发生故障时，</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区域由备用电源供电，</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31</m:t>
                        </m:r>
                      </m:sub>
                    </m:sSub>
                  </m:oMath>
                </a14:m>
                <a:r>
                  <a:rPr lang="zh-CN" altLang="zh-CN" dirty="0"/>
                  <a:t>和</a:t>
                </a:r>
                <a14:m>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41</m:t>
                        </m:r>
                      </m:sub>
                    </m:sSub>
                  </m:oMath>
                </a14:m>
                <a:r>
                  <a:rPr lang="zh-CN" altLang="zh-CN" dirty="0"/>
                  <a:t>为</a:t>
                </a:r>
                <a:r>
                  <a:rPr lang="en-US" altLang="zh-CN" dirty="0"/>
                  <a:t>0</a:t>
                </a:r>
                <a:r>
                  <a:rPr lang="zh-CN" altLang="en-US" dirty="0"/>
                  <a:t>表示</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区域不由备用电源供电，即</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区域断供。</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观察该矩阵的第三列，故障点发生在</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100" b="0" i="1" kern="100" smtClean="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区域时，</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区域依旧由原电源供电，而</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1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100" i="1" kern="100">
                            <a:effectLst/>
                            <a:latin typeface="Cambria Math" panose="02040503050406030204" pitchFamily="18" charset="0"/>
                            <a:ea typeface="宋体" panose="02010600030101010101" pitchFamily="2" charset="-122"/>
                            <a:cs typeface="Times New Roman" panose="02020603050405020304" pitchFamily="18" charset="0"/>
                          </a:rPr>
                          <m:t>4</m:t>
                        </m:r>
                      </m:sub>
                    </m:sSub>
                  </m:oMath>
                </a14:m>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区域由于联络线位置的原因无法由备用电源供电。</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indent="266700" algn="just" fontAlgn="ctr">
                  <a:lnSpc>
                    <a:spcPct val="150000"/>
                  </a:lnSpc>
                </a:pP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关联矩阵中</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代表由备用电源供电，</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en-US" kern="100" dirty="0">
                    <a:effectLst/>
                    <a:latin typeface="Times New Roman" panose="02020603050405020304" pitchFamily="18" charset="0"/>
                    <a:ea typeface="宋体" panose="02010600030101010101" pitchFamily="2" charset="-122"/>
                    <a:cs typeface="Times New Roman" panose="02020603050405020304" pitchFamily="18" charset="0"/>
                  </a:rPr>
                  <a:t>代表不由其供电。</a:t>
                </a:r>
                <a:endPar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266700" algn="just" fontAlgn="ctr">
                  <a:lnSpc>
                    <a:spcPct val="150000"/>
                  </a:lnSpc>
                </a:pP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观察该矩阵的第一列，</a:t>
                </a:r>
                <a:r>
                  <a:rPr lang="en-US" altLang="zh-CN" i="0">
                    <a:latin typeface="Cambria Math" panose="02040503050406030204" pitchFamily="18" charset="0"/>
                  </a:rPr>
                  <a:t>𝑎</a:t>
                </a:r>
                <a:r>
                  <a:rPr lang="zh-CN" altLang="zh-CN" i="0">
                    <a:latin typeface="Cambria Math" panose="02040503050406030204" pitchFamily="18" charset="0"/>
                  </a:rPr>
                  <a:t>_</a:t>
                </a:r>
                <a:r>
                  <a:rPr lang="en-US" altLang="zh-CN" i="0">
                    <a:latin typeface="Cambria Math" panose="02040503050406030204" pitchFamily="18" charset="0"/>
                  </a:rPr>
                  <a:t>11</a:t>
                </a:r>
                <a:r>
                  <a:rPr lang="zh-CN" altLang="zh-CN" dirty="0"/>
                  <a:t>和</a:t>
                </a:r>
                <a:r>
                  <a:rPr lang="en-US" altLang="zh-CN" i="0">
                    <a:latin typeface="Cambria Math" panose="02040503050406030204" pitchFamily="18" charset="0"/>
                  </a:rPr>
                  <a:t>𝑎</a:t>
                </a:r>
                <a:r>
                  <a:rPr lang="zh-CN" altLang="zh-CN" i="0">
                    <a:latin typeface="Cambria Math" panose="02040503050406030204" pitchFamily="18" charset="0"/>
                  </a:rPr>
                  <a:t>_</a:t>
                </a:r>
                <a:r>
                  <a:rPr lang="en-US" altLang="zh-CN" i="0">
                    <a:latin typeface="Cambria Math" panose="02040503050406030204" pitchFamily="18" charset="0"/>
                  </a:rPr>
                  <a:t>21</a:t>
                </a:r>
                <a:r>
                  <a:rPr lang="zh-CN" altLang="zh-CN" dirty="0"/>
                  <a:t>为</a:t>
                </a:r>
                <a:r>
                  <a:rPr lang="en-US" altLang="zh-CN" dirty="0"/>
                  <a:t>1</a:t>
                </a:r>
                <a:r>
                  <a:rPr lang="zh-CN" altLang="en-US" dirty="0"/>
                  <a:t>表示</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当</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𝐿</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区域发生故障时，</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区域由备用电源供电，</a:t>
                </a:r>
                <a:r>
                  <a:rPr lang="en-US" altLang="zh-CN" i="0">
                    <a:latin typeface="Cambria Math" panose="02040503050406030204" pitchFamily="18" charset="0"/>
                  </a:rPr>
                  <a:t>𝑎</a:t>
                </a:r>
                <a:r>
                  <a:rPr lang="zh-CN" altLang="zh-CN" i="0">
                    <a:latin typeface="Cambria Math" panose="02040503050406030204" pitchFamily="18" charset="0"/>
                  </a:rPr>
                  <a:t>_</a:t>
                </a:r>
                <a:r>
                  <a:rPr lang="en-US" altLang="zh-CN" i="0">
                    <a:latin typeface="Cambria Math" panose="02040503050406030204" pitchFamily="18" charset="0"/>
                  </a:rPr>
                  <a:t>31</a:t>
                </a:r>
                <a:r>
                  <a:rPr lang="zh-CN" altLang="zh-CN" dirty="0"/>
                  <a:t>和</a:t>
                </a:r>
                <a:r>
                  <a:rPr lang="en-US" altLang="zh-CN" i="0">
                    <a:latin typeface="Cambria Math" panose="02040503050406030204" pitchFamily="18" charset="0"/>
                  </a:rPr>
                  <a:t>𝑎</a:t>
                </a:r>
                <a:r>
                  <a:rPr lang="zh-CN" altLang="zh-CN" i="0">
                    <a:latin typeface="Cambria Math" panose="02040503050406030204" pitchFamily="18" charset="0"/>
                  </a:rPr>
                  <a:t>_</a:t>
                </a:r>
                <a:r>
                  <a:rPr lang="en-US" altLang="zh-CN" i="0">
                    <a:latin typeface="Cambria Math" panose="02040503050406030204" pitchFamily="18" charset="0"/>
                  </a:rPr>
                  <a:t>41</a:t>
                </a:r>
                <a:r>
                  <a:rPr lang="zh-CN" altLang="zh-CN" dirty="0"/>
                  <a:t>为</a:t>
                </a:r>
                <a:r>
                  <a:rPr lang="en-US" altLang="zh-CN" dirty="0"/>
                  <a:t>0</a:t>
                </a:r>
                <a:r>
                  <a:rPr lang="zh-CN" altLang="en-US" dirty="0"/>
                  <a:t>表示</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3</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区域不由备用电源供电，即</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3</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区域断供。</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观察该矩阵的第三列，故障点发生在</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𝐿</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b="0" i="0" kern="100">
                    <a:effectLst/>
                    <a:latin typeface="Cambria Math" panose="02040503050406030204" pitchFamily="18" charset="0"/>
                    <a:ea typeface="宋体" panose="02010600030101010101" pitchFamily="2" charset="-122"/>
                    <a:cs typeface="Times New Roman" panose="02020603050405020304" pitchFamily="18" charset="0"/>
                  </a:rPr>
                  <a:t>3</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区域时，</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区域依旧由原电源供电，而</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3</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1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100" i="0" kern="100">
                    <a:effectLst/>
                    <a:latin typeface="Cambria Math" panose="02040503050406030204" pitchFamily="18" charset="0"/>
                    <a:ea typeface="宋体" panose="02010600030101010101" pitchFamily="2" charset="-122"/>
                    <a:cs typeface="Times New Roman" panose="02020603050405020304" pitchFamily="18" charset="0"/>
                  </a:rPr>
                  <a:t>4</a:t>
                </a:r>
                <a:r>
                  <a:rPr lang="zh-CN" altLang="zh-CN" sz="1100" kern="100" dirty="0">
                    <a:effectLst/>
                    <a:latin typeface="Times New Roman" panose="02020603050405020304" pitchFamily="18" charset="0"/>
                    <a:ea typeface="宋体" panose="02010600030101010101" pitchFamily="2" charset="-122"/>
                    <a:cs typeface="Times New Roman" panose="02020603050405020304" pitchFamily="18" charset="0"/>
                  </a:rPr>
                  <a:t>区域由于联络线位置的原因无法由备用电源供电。</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35</a:t>
            </a:fld>
            <a:endParaRPr lang="zh-CN" altLang="en-US"/>
          </a:p>
        </p:txBody>
      </p:sp>
    </p:spTree>
    <p:extLst>
      <p:ext uri="{BB962C8B-B14F-4D97-AF65-F5344CB8AC3E}">
        <p14:creationId xmlns:p14="http://schemas.microsoft.com/office/powerpoint/2010/main" val="86988162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我们采用动态规划来求解关联矩阵：</a:t>
                </a:r>
                <a:endParaRPr lang="en-US" altLang="zh-CN" dirty="0"/>
              </a:p>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动态规划矩阵</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来表示功率</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我们建立动态规划矩阵来表示供电功率，其中的元素</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表示，在前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个负荷中，对于功率上限为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的孤岛，供电功率的最大值。当前状态依赖于之前的状态，初始状态</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00</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，总共有</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个负荷，则需要进行</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次决策，决定负荷能否由备用电源供电，每一次对第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个负荷的决策，由之前的决策进行更新。</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(2)</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确定状态转移方程</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的孤岛不能为第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个负荷的最优选取方案即为前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的孤岛能为第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个负荷供电时，此时需要决策是否为第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个负荷进行供电。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571500" indent="266700" algn="ctr"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供电时</m:t>
                                </m:r>
                              </m:e>
                            </m:mr>
                            <m:m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e>
                              <m:e>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不供电时</m:t>
                                </m:r>
                              </m:e>
                            </m:mr>
                          </m:m>
                        </m:e>
                      </m:d>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由于我们需要最大化利用备用电源的功率，因此综合以上两种情况：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𝑚𝑎𝑥</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e>
                          </m:d>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lt"/>
                  <a:buAutoNum type="arabicParenBoth"/>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得到最终孤岛划分结果</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对之前的每次决策进行记录，最后得到最佳的孤岛划分方案，记录在关联矩阵中。</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我们采用动态规划来求解关联矩阵：</a:t>
                </a:r>
                <a:endParaRPr lang="en-US" altLang="zh-CN" dirty="0"/>
              </a:p>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动态规划矩阵</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来表示功率</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我们建立动态规划矩阵来表示供电功率，其中的元素</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表示，在前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个负荷中，对于功率上限为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的孤岛，供电功率的最大值。当前状态依赖于之前的状态，初始状态</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00=0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，总共有</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个负荷，则需要进行</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次决策，决定负荷能否由备用电源供电，每一次对第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个负荷的决策，由之前的决策进行更新。</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(2)</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确定状态转移方程</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的孤岛不能为第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个负荷的最优选取方案即为前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的孤岛能为第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个负荷供电时，此时需要决策是否为第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个负荷进行供电。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571500" indent="266700" algn="ctr"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i="0" kern="100">
                    <a:effectLst/>
                    <a:latin typeface="Cambria Math" panose="02040503050406030204" pitchFamily="18" charset="0"/>
                    <a:cs typeface="Times New Roman" panose="02020603050405020304" pitchFamily="18" charset="0"/>
                  </a:rPr>
                  <a:t>{■8(</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{𝑖−1}{𝑗−𝑝</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𝑖&amp;</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供电时@</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&amp;</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不供电时)┤</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由于我们需要最大化利用备用电源的功率，因此综合以上两种情况：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𝑖𝑗=𝑚𝑎𝑥 (𝑎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𝑗−𝑝</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 } +𝑃</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    ,   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 )</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lt"/>
                  <a:buAutoNum type="arabicParenBoth"/>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得到最终孤岛划分结果</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对之前的每次决策进行记录，最后得到最佳的孤岛划分方案，记录在关联矩阵中。</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36</a:t>
            </a:fld>
            <a:endParaRPr lang="zh-CN" altLang="en-US"/>
          </a:p>
        </p:txBody>
      </p:sp>
    </p:spTree>
    <p:extLst>
      <p:ext uri="{BB962C8B-B14F-4D97-AF65-F5344CB8AC3E}">
        <p14:creationId xmlns:p14="http://schemas.microsoft.com/office/powerpoint/2010/main" val="34150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我们采用动态规划来求解关联矩阵：</a:t>
                </a:r>
                <a:endParaRPr lang="en-US" altLang="zh-CN" dirty="0"/>
              </a:p>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动态规划矩阵</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来表示功率</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我们建立动态规划矩阵来表示供电功率，其中的元素</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表示，在前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个负荷中，对于功率上限为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的孤岛，供电功率的最大值。当前状态依赖于之前的状态，初始状态</a:t>
                </a:r>
                <a14:m>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00</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，总共有</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个负荷，则需要进行</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次决策，决定负荷能否由备用电源供电，每一次对第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个负荷的决策，由之前的决策进行更新。</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(2)</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确定状态转移方程</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的孤岛不能为第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个负荷的最优选取方案即为前</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的孤岛能为第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个负荷供电时，此时需要决策是否为第</a:t>
                </a:r>
                <a14:m>
                  <m:oMath xmlns:m="http://schemas.openxmlformats.org/officeDocument/2006/math">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个负荷进行供电。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571500" indent="266700" algn="ctr"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m>
                            <m:mPr>
                              <m:mcs>
                                <m:mc>
                                  <m:mcPr>
                                    <m:count m:val="2"/>
                                    <m:mcJc m:val="center"/>
                                  </m:mcPr>
                                </m:mc>
                              </m:mcs>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mPr>
                            <m:m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e>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供电时</m:t>
                                </m:r>
                              </m:e>
                            </m:mr>
                            <m:mr>
                              <m:e>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ub>
                                </m:sSub>
                              </m:e>
                              <m:e>
                                <m:r>
                                  <a:rPr lang="zh-CN" altLang="zh-CN" kern="100">
                                    <a:effectLst/>
                                    <a:latin typeface="Cambria Math" panose="02040503050406030204" pitchFamily="18" charset="0"/>
                                    <a:ea typeface="宋体" panose="02010600030101010101" pitchFamily="2" charset="-122"/>
                                    <a:cs typeface="Times New Roman" panose="02020603050405020304" pitchFamily="18" charset="0"/>
                                  </a:rPr>
                                  <m:t>不供电时</m:t>
                                </m:r>
                              </m:e>
                            </m:mr>
                          </m:m>
                        </m:e>
                      </m:d>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由于我们需要最大化利用备用电源的功率，因此综合以上两种情况：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𝑚𝑎𝑥</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𝑝</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e>
                          </m:d>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𝑃</m:t>
                          </m:r>
                        </m:e>
                        <m: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   ,   </m:t>
                      </m:r>
                      <m:sSub>
                        <m:sSubPr>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𝑎</m:t>
                          </m:r>
                        </m:e>
                        <m:sub>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−1</m:t>
                              </m:r>
                            </m:e>
                          </m:d>
                          <m:d>
                            <m:dPr>
                              <m:begChr m:val="{"/>
                              <m:endChr m:val="}"/>
                              <m:ctrlPr>
                                <a:rPr lang="zh-CN" altLang="zh-CN"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𝑗</m:t>
                              </m:r>
                            </m:e>
                          </m:d>
                        </m:sub>
                      </m:sSub>
                      <m:r>
                        <a:rPr lang="en-US" altLang="zh-CN"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lt"/>
                  <a:buAutoNum type="arabicParenBoth"/>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得到最终孤岛划分结果</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对之前的每次决策进行记录，最后得到最佳的孤岛划分方案，记录在关联矩阵中。</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r>
                  <a:rPr lang="zh-CN" altLang="en-US" dirty="0"/>
                  <a:t>我们采用动态规划来求解关联矩阵：</a:t>
                </a:r>
                <a:endParaRPr lang="en-US" altLang="zh-CN" dirty="0"/>
              </a:p>
              <a:p>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动态规划矩阵</a:t>
                </a:r>
                <a:r>
                  <a:rPr lang="zh-CN" altLang="en-US" b="1" kern="100" dirty="0">
                    <a:effectLst/>
                    <a:latin typeface="Times New Roman" panose="02020603050405020304" pitchFamily="18" charset="0"/>
                    <a:ea typeface="宋体" panose="02010600030101010101" pitchFamily="2" charset="-122"/>
                    <a:cs typeface="Times New Roman" panose="02020603050405020304" pitchFamily="18" charset="0"/>
                  </a:rPr>
                  <a:t>来表示功率</a:t>
                </a:r>
                <a:endPar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我们建立动态规划矩阵来表示供电功率，其中的元素</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表示，在前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个负荷中，对于功率上限为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的孤岛，供电功率的最大值。当前状态依赖于之前的状态，初始状态</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00=0</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，总共有</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个负荷，则需要进行</a:t>
                </a:r>
                <a:r>
                  <a:rPr lang="en-US" altLang="zh-CN" kern="100" dirty="0">
                    <a:effectLst/>
                    <a:latin typeface="Times New Roman" panose="02020603050405020304" pitchFamily="18" charset="0"/>
                    <a:ea typeface="宋体" panose="02010600030101010101" pitchFamily="2" charset="-122"/>
                    <a:cs typeface="Times New Roman" panose="02020603050405020304" pitchFamily="18" charset="0"/>
                  </a:rPr>
                  <a:t>N</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次决策，决定负荷能否由备用电源供电，每一次对第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个负荷的决策，由之前的决策进行更新。</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b="1" kern="100" dirty="0">
                    <a:effectLst/>
                    <a:latin typeface="Times New Roman" panose="02020603050405020304" pitchFamily="18" charset="0"/>
                    <a:ea typeface="宋体" panose="02010600030101010101" pitchFamily="2" charset="-122"/>
                    <a:cs typeface="Times New Roman" panose="02020603050405020304" pitchFamily="18" charset="0"/>
                  </a:rPr>
                  <a:t> (2)</a:t>
                </a: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确定状态转移方程</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的孤岛不能为第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个负荷的最优选取方案即为前</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个负荷的最优选取方案。</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ea"/>
                  <a:buAutoNum type="circleNumDbPlain"/>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当前功率上限为</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的孤岛能为第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个负荷供电时，此时需要决策是否为第</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个负荷进行供电。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571500" indent="266700" algn="ctr"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i="0" kern="100">
                    <a:effectLst/>
                    <a:latin typeface="Cambria Math" panose="02040503050406030204" pitchFamily="18" charset="0"/>
                    <a:cs typeface="Times New Roman" panose="02020603050405020304" pitchFamily="18" charset="0"/>
                  </a:rPr>
                  <a:t>{■8(</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{𝑖−1}{𝑗−𝑝</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+𝑃</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𝑖&amp;</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供电时@</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{𝑖−1}{𝑗}</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&amp;</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不供电时)┤</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由于我们需要最大化利用备用电源的功率，因此综合以上两种情况：</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𝑖𝑗=𝑚𝑎𝑥 (𝑎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𝑗−𝑝</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 } +𝑃</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    ,   𝑎</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𝑖−1}</a:t>
                </a:r>
                <a:r>
                  <a:rPr lang="zh-CN" altLang="zh-CN" i="0" kern="10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i="0" kern="100">
                    <a:effectLst/>
                    <a:latin typeface="Cambria Math" panose="02040503050406030204" pitchFamily="18" charset="0"/>
                    <a:ea typeface="宋体" panose="02010600030101010101" pitchFamily="2" charset="-122"/>
                    <a:cs typeface="Times New Roman" panose="02020603050405020304" pitchFamily="18" charset="0"/>
                  </a:rPr>
                  <a:t>𝑗} )</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mj-lt"/>
                  <a:buAutoNum type="arabicParenBoth"/>
                </a:pPr>
                <a:r>
                  <a:rPr lang="zh-CN" altLang="zh-CN" b="1" kern="100" dirty="0">
                    <a:effectLst/>
                    <a:latin typeface="Times New Roman" panose="02020603050405020304" pitchFamily="18" charset="0"/>
                    <a:ea typeface="宋体" panose="02010600030101010101" pitchFamily="2" charset="-122"/>
                    <a:cs typeface="Times New Roman" panose="02020603050405020304" pitchFamily="18" charset="0"/>
                  </a:rPr>
                  <a:t>得到最终孤岛划分结果</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kern="100" dirty="0">
                    <a:effectLst/>
                    <a:latin typeface="Times New Roman" panose="02020603050405020304" pitchFamily="18" charset="0"/>
                    <a:ea typeface="宋体" panose="02010600030101010101" pitchFamily="2" charset="-122"/>
                    <a:cs typeface="Times New Roman" panose="02020603050405020304" pitchFamily="18" charset="0"/>
                  </a:rPr>
                  <a:t>对之前的每次决策进行记录，最后得到最佳的孤岛划分方案，记录在关联矩阵中。</a:t>
                </a:r>
                <a:endParaRPr lang="zh-CN" altLang="zh-CN"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sz="12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37</a:t>
            </a:fld>
            <a:endParaRPr lang="zh-CN" altLang="en-US"/>
          </a:p>
        </p:txBody>
      </p:sp>
    </p:spTree>
    <p:extLst>
      <p:ext uri="{BB962C8B-B14F-4D97-AF65-F5344CB8AC3E}">
        <p14:creationId xmlns:p14="http://schemas.microsoft.com/office/powerpoint/2010/main" val="33881656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由于单个故障单元发生故障的概率基本上都处于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0.3%~0.5%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，同时发生多处故障的概率十分低，且同时发生多处故障的情况比较复杂。为了简化模型，我们</a:t>
                </a:r>
                <a:r>
                  <a:rPr lang="zh-CN" altLang="en-US"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只考虑发生一处故障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。双供配电网的用电可靠性相当于在单供配电网可靠性的基础上加上备用电源带来的可靠性：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oMath>
                  </m:oMathPara>
                </a14:m>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为</m:t>
                    </m:r>
                  </m:oMath>
                </a14:m>
                <a:r>
                  <a:rPr lang="zh-CN" altLang="en-US" b="0" dirty="0">
                    <a:latin typeface="Times New Roman" panose="02020603050405020304" pitchFamily="18" charset="0"/>
                    <a:cs typeface="Times New Roman" panose="02020603050405020304" pitchFamily="18" charset="0"/>
                  </a:rPr>
                  <a:t>单供配电网可靠性，</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𝑹</m:t>
                        </m:r>
                      </m:e>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𝟐</m:t>
                        </m:r>
                      </m:sub>
                    </m:sSub>
                    <m:r>
                      <a:rPr lang="zh-CN" altLang="en-US" b="1" i="1" dirty="0">
                        <a:latin typeface="Cambria Math" panose="02040503050406030204" pitchFamily="18" charset="0"/>
                      </a:rPr>
                      <m:t>为</m:t>
                    </m:r>
                  </m:oMath>
                </a14:m>
                <a:r>
                  <a:rPr lang="zh-CN" altLang="en-US" b="1" dirty="0">
                    <a:latin typeface="Times New Roman" panose="02020603050405020304" pitchFamily="18" charset="0"/>
                    <a:cs typeface="Times New Roman" panose="02020603050405020304" pitchFamily="18" charset="0"/>
                  </a:rPr>
                  <a:t>引入备用电源带来的可靠性</a:t>
                </a:r>
                <a:r>
                  <a:rPr lang="zh-CN" altLang="en-US" b="0" dirty="0">
                    <a:latin typeface="Times New Roman" panose="02020603050405020304" pitchFamily="18" charset="0"/>
                    <a:cs typeface="Times New Roman" panose="02020603050405020304" pitchFamily="18" charset="0"/>
                  </a:rPr>
                  <a:t>。</a:t>
                </a:r>
                <a:endParaRPr lang="en-US" altLang="zh-CN" b="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0" dirty="0">
                    <a:latin typeface="Times New Roman" panose="02020603050405020304" pitchFamily="18" charset="0"/>
                    <a:cs typeface="Times New Roman" panose="02020603050405020304" pitchFamily="18" charset="0"/>
                  </a:rPr>
                  <a:t>关于</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2</m:t>
                        </m:r>
                      </m:sub>
                    </m:sSub>
                  </m:oMath>
                </a14:m>
                <a:r>
                  <a:rPr lang="zh-CN" altLang="en-US" b="0" dirty="0">
                    <a:latin typeface="Times New Roman" panose="02020603050405020304" pitchFamily="18" charset="0"/>
                    <a:cs typeface="Times New Roman" panose="02020603050405020304" pitchFamily="18" charset="0"/>
                  </a:rPr>
                  <a:t>的计算过程较复杂，详情可见</a:t>
                </a:r>
                <a:r>
                  <a:rPr lang="en-US" altLang="zh-CN" b="0" dirty="0">
                    <a:latin typeface="Times New Roman" panose="02020603050405020304" pitchFamily="18" charset="0"/>
                    <a:cs typeface="Times New Roman" panose="02020603050405020304" pitchFamily="18" charset="0"/>
                  </a:rPr>
                  <a:t>PPT</a:t>
                </a:r>
                <a:r>
                  <a:rPr lang="zh-CN" altLang="en-US" b="0" dirty="0">
                    <a:latin typeface="Times New Roman" panose="02020603050405020304" pitchFamily="18" charset="0"/>
                    <a:cs typeface="Times New Roman" panose="02020603050405020304" pitchFamily="18" charset="0"/>
                  </a:rPr>
                  <a:t>的附录，以下给出它的通式，本质上是全概率公式：</a:t>
                </a:r>
                <a:endParaRPr lang="en-US" altLang="zh-CN"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𝑏</m:t>
                          </m:r>
                        </m:sup>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𝑗</m:t>
                                      </m:r>
                                    </m:sub>
                                  </m:sSub>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𝑐𝑜𝑛𝑛𝑒𝑐𝑡</m:t>
                              </m:r>
                            </m:sub>
                          </m:sSub>
                        </m:e>
                      </m:nary>
                    </m:oMath>
                  </m:oMathPara>
                </a14:m>
                <a:endParaRPr lang="en-US" altLang="zh-CN" b="0" dirty="0">
                  <a:latin typeface="Times New Roman" panose="02020603050405020304" pitchFamily="18" charset="0"/>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是用户</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供电的所有情况</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𝑅</m:t>
                        </m:r>
                      </m:e>
                      <m:sub>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最小供电单元发生故障的概率；</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为关联矩阵的元素，用于判断故障时负荷能否被备用电源供电；</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个用户从其最小配电区域</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通过联络线连接到备用电源的可靠性，即能成功连接到备用电源的概率。</a:t>
                </a:r>
                <a:endParaRPr lang="zh-CN" altLang="en-US" dirty="0">
                  <a:latin typeface="Times New Roman" panose="02020603050405020304" pitchFamily="18" charset="0"/>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由于单个故障单元发生故障的概率基本上都处于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0.3%~0.5%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，同时发生多处故障的概率十分低，且同时发生多处故障的情况比较复杂。为了简化模型，我们</a:t>
                </a:r>
                <a:r>
                  <a:rPr lang="zh-CN" altLang="en-US"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只考虑发生一处故障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。双供配电网的用电可靠性相当于在单供配电网可靠性的基础上加上备用电源带来的可靠性：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𝑖=𝑅</a:t>
                </a:r>
                <a:r>
                  <a:rPr lang="zh-CN" altLang="zh-CN" i="0">
                    <a:latin typeface="Cambria Math" panose="02040503050406030204" pitchFamily="18" charset="0"/>
                  </a:rPr>
                  <a:t>_</a:t>
                </a:r>
                <a:r>
                  <a:rPr lang="en-US" altLang="zh-CN" i="0">
                    <a:latin typeface="Cambria Math" panose="02040503050406030204" pitchFamily="18" charset="0"/>
                  </a:rPr>
                  <a:t>𝑖1+𝑅</a:t>
                </a:r>
                <a:r>
                  <a:rPr lang="zh-CN" altLang="zh-CN" i="0">
                    <a:latin typeface="Cambria Math" panose="02040503050406030204" pitchFamily="18" charset="0"/>
                  </a:rPr>
                  <a:t>_</a:t>
                </a:r>
                <a:r>
                  <a:rPr lang="en-US" altLang="zh-CN" i="0">
                    <a:latin typeface="Cambria Math" panose="02040503050406030204" pitchFamily="18" charset="0"/>
                  </a:rPr>
                  <a:t>𝑖2</a:t>
                </a:r>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其中，</a:t>
                </a:r>
                <a:r>
                  <a:rPr lang="en-US" altLang="zh-CN" i="0" dirty="0">
                    <a:latin typeface="Cambria Math" panose="02040503050406030204" pitchFamily="18" charset="0"/>
                  </a:rPr>
                  <a:t>R</a:t>
                </a:r>
                <a:r>
                  <a:rPr lang="en-US" altLang="zh-CN" b="0" i="0" dirty="0">
                    <a:latin typeface="Cambria Math" panose="02040503050406030204" pitchFamily="18" charset="0"/>
                  </a:rPr>
                  <a:t>_𝑖1</a:t>
                </a:r>
                <a:r>
                  <a:rPr lang="zh-CN" altLang="en-US" b="0" i="0" dirty="0">
                    <a:latin typeface="Cambria Math" panose="02040503050406030204" pitchFamily="18" charset="0"/>
                  </a:rPr>
                  <a:t> </a:t>
                </a:r>
                <a:r>
                  <a:rPr lang="zh-CN" altLang="en-US" i="0" dirty="0">
                    <a:latin typeface="Cambria Math" panose="02040503050406030204" pitchFamily="18" charset="0"/>
                  </a:rPr>
                  <a:t>为</a:t>
                </a:r>
                <a:r>
                  <a:rPr lang="zh-CN" altLang="en-US" b="0" dirty="0">
                    <a:latin typeface="Times New Roman" panose="02020603050405020304" pitchFamily="18" charset="0"/>
                    <a:cs typeface="Times New Roman" panose="02020603050405020304" pitchFamily="18" charset="0"/>
                  </a:rPr>
                  <a:t>单供配电网可靠性，</a:t>
                </a:r>
                <a:r>
                  <a:rPr lang="en-US" altLang="zh-CN" b="1" i="0" dirty="0">
                    <a:latin typeface="Cambria Math" panose="02040503050406030204" pitchFamily="18" charset="0"/>
                  </a:rPr>
                  <a:t>𝑹_𝒊𝟐</a:t>
                </a:r>
                <a:r>
                  <a:rPr lang="zh-CN" altLang="en-US" b="1" i="0" dirty="0">
                    <a:latin typeface="Cambria Math" panose="02040503050406030204" pitchFamily="18" charset="0"/>
                  </a:rPr>
                  <a:t> 为</a:t>
                </a:r>
                <a:r>
                  <a:rPr lang="zh-CN" altLang="en-US" b="1" dirty="0">
                    <a:latin typeface="Times New Roman" panose="02020603050405020304" pitchFamily="18" charset="0"/>
                    <a:cs typeface="Times New Roman" panose="02020603050405020304" pitchFamily="18" charset="0"/>
                  </a:rPr>
                  <a:t>引入备用电源带来的可靠性</a:t>
                </a:r>
                <a:r>
                  <a:rPr lang="zh-CN" altLang="en-US" b="0" dirty="0">
                    <a:latin typeface="Times New Roman" panose="02020603050405020304" pitchFamily="18" charset="0"/>
                    <a:cs typeface="Times New Roman" panose="02020603050405020304" pitchFamily="18" charset="0"/>
                  </a:rPr>
                  <a:t>。</a:t>
                </a:r>
                <a:endParaRPr lang="en-US" altLang="zh-CN" b="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0" dirty="0">
                    <a:latin typeface="Times New Roman" panose="02020603050405020304" pitchFamily="18" charset="0"/>
                    <a:cs typeface="Times New Roman" panose="02020603050405020304" pitchFamily="18" charset="0"/>
                  </a:rPr>
                  <a:t>关于</a:t>
                </a:r>
                <a:r>
                  <a:rPr lang="en-US" altLang="zh-CN" i="0" dirty="0">
                    <a:latin typeface="Cambria Math" panose="02040503050406030204" pitchFamily="18" charset="0"/>
                  </a:rPr>
                  <a:t>R</a:t>
                </a:r>
                <a:r>
                  <a:rPr lang="en-US" altLang="zh-CN" b="0" i="0" dirty="0">
                    <a:latin typeface="Cambria Math" panose="02040503050406030204" pitchFamily="18" charset="0"/>
                  </a:rPr>
                  <a:t>_𝑖2</a:t>
                </a:r>
                <a:r>
                  <a:rPr lang="zh-CN" altLang="en-US" b="0" dirty="0">
                    <a:latin typeface="Times New Roman" panose="02020603050405020304" pitchFamily="18" charset="0"/>
                    <a:cs typeface="Times New Roman" panose="02020603050405020304" pitchFamily="18" charset="0"/>
                  </a:rPr>
                  <a:t>的计算过程较复杂，详情可见</a:t>
                </a:r>
                <a:r>
                  <a:rPr lang="en-US" altLang="zh-CN" b="0" dirty="0">
                    <a:latin typeface="Times New Roman" panose="02020603050405020304" pitchFamily="18" charset="0"/>
                    <a:cs typeface="Times New Roman" panose="02020603050405020304" pitchFamily="18" charset="0"/>
                  </a:rPr>
                  <a:t>PPT</a:t>
                </a:r>
                <a:r>
                  <a:rPr lang="zh-CN" altLang="en-US" b="0" dirty="0">
                    <a:latin typeface="Times New Roman" panose="02020603050405020304" pitchFamily="18" charset="0"/>
                    <a:cs typeface="Times New Roman" panose="02020603050405020304" pitchFamily="18" charset="0"/>
                  </a:rPr>
                  <a:t>的附录，以下给出它的通式，本质上是全概率公式：</a:t>
                </a:r>
                <a:endParaRPr lang="en-US" altLang="zh-CN" b="0" dirty="0">
                  <a:latin typeface="Times New Roman" panose="02020603050405020304" pitchFamily="18" charset="0"/>
                  <a:cs typeface="Times New Roman" panose="02020603050405020304" pitchFamily="18" charset="0"/>
                </a:endParaRPr>
              </a:p>
              <a:p>
                <a:pP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𝑖2=</a:t>
                </a:r>
                <a:r>
                  <a:rPr lang="zh-CN" altLang="zh-CN" i="0">
                    <a:latin typeface="Cambria Math" panose="02040503050406030204" pitchFamily="18" charset="0"/>
                  </a:rPr>
                  <a:t>∑</a:t>
                </a:r>
                <a:r>
                  <a:rPr lang="en-US" altLang="zh-CN" i="0">
                    <a:latin typeface="Cambria Math" panose="02040503050406030204" pitchFamily="18" charset="0"/>
                  </a:rPr>
                  <a:t>_</a:t>
                </a:r>
                <a:r>
                  <a:rPr lang="zh-CN" altLang="zh-CN" i="0">
                    <a:latin typeface="Cambria Math" panose="02040503050406030204" pitchFamily="18" charset="0"/>
                  </a:rPr>
                  <a:t>(</a:t>
                </a:r>
                <a:r>
                  <a:rPr lang="en-US" altLang="zh-CN" i="0">
                    <a:latin typeface="Cambria Math" panose="02040503050406030204" pitchFamily="18" charset="0"/>
                  </a:rPr>
                  <a:t>𝑗=1</a:t>
                </a:r>
                <a:r>
                  <a:rPr lang="zh-CN" altLang="zh-CN" i="0">
                    <a:latin typeface="Cambria Math" panose="02040503050406030204" pitchFamily="18" charset="0"/>
                  </a:rPr>
                  <a:t>)</a:t>
                </a:r>
                <a:r>
                  <a:rPr lang="en-US" altLang="zh-CN" i="0">
                    <a:latin typeface="Cambria Math" panose="02040503050406030204" pitchFamily="18" charset="0"/>
                  </a:rPr>
                  <a:t>^𝑏▒〖</a:t>
                </a:r>
                <a:r>
                  <a:rPr lang="zh-CN" altLang="zh-CN" i="0">
                    <a:latin typeface="Cambria Math" panose="02040503050406030204" pitchFamily="18" charset="0"/>
                  </a:rPr>
                  <a:t>(</a:t>
                </a:r>
                <a:r>
                  <a:rPr lang="en-US" altLang="zh-CN" i="0">
                    <a:latin typeface="Cambria Math" panose="02040503050406030204" pitchFamily="18" charset="0"/>
                  </a:rPr>
                  <a:t>1−𝑅</a:t>
                </a:r>
                <a:r>
                  <a:rPr lang="zh-CN" altLang="zh-CN" i="0">
                    <a:latin typeface="Cambria Math" panose="02040503050406030204" pitchFamily="18" charset="0"/>
                  </a:rPr>
                  <a:t>_(</a:t>
                </a:r>
                <a:r>
                  <a:rPr lang="en-US" altLang="zh-CN" i="0">
                    <a:latin typeface="Cambria Math" panose="02040503050406030204" pitchFamily="18" charset="0"/>
                  </a:rPr>
                  <a:t>𝐿</a:t>
                </a:r>
                <a:r>
                  <a:rPr lang="zh-CN" altLang="zh-CN" i="0">
                    <a:latin typeface="Cambria Math" panose="02040503050406030204" pitchFamily="18" charset="0"/>
                  </a:rPr>
                  <a:t>_</a:t>
                </a:r>
                <a:r>
                  <a:rPr lang="en-US" altLang="zh-CN" i="0">
                    <a:latin typeface="Cambria Math" panose="02040503050406030204" pitchFamily="18" charset="0"/>
                  </a:rPr>
                  <a:t>𝑗 </a:t>
                </a:r>
                <a:r>
                  <a:rPr lang="zh-CN" altLang="zh-CN" i="0">
                    <a:latin typeface="Cambria Math" panose="02040503050406030204" pitchFamily="18" charset="0"/>
                  </a:rPr>
                  <a:t>)</a:t>
                </a:r>
                <a:r>
                  <a:rPr lang="en-US" altLang="zh-CN" i="0">
                    <a:latin typeface="Cambria Math" panose="02040503050406030204" pitchFamily="18" charset="0"/>
                  </a:rPr>
                  <a:t> )⋅𝑎</a:t>
                </a:r>
                <a:r>
                  <a:rPr lang="zh-CN" altLang="zh-CN" i="0">
                    <a:latin typeface="Cambria Math" panose="02040503050406030204" pitchFamily="18" charset="0"/>
                  </a:rPr>
                  <a:t>_</a:t>
                </a:r>
                <a:r>
                  <a:rPr lang="en-US" altLang="zh-CN" i="0">
                    <a:latin typeface="Cambria Math" panose="02040503050406030204" pitchFamily="18" charset="0"/>
                  </a:rPr>
                  <a:t>𝑖𝑗⋅𝑅</a:t>
                </a:r>
                <a:r>
                  <a:rPr lang="zh-CN" altLang="zh-CN" i="0">
                    <a:latin typeface="Cambria Math" panose="02040503050406030204" pitchFamily="18" charset="0"/>
                  </a:rPr>
                  <a:t>_</a:t>
                </a:r>
                <a:r>
                  <a:rPr lang="en-US" altLang="zh-CN" i="0">
                    <a:latin typeface="Cambria Math" panose="02040503050406030204" pitchFamily="18" charset="0"/>
                  </a:rPr>
                  <a:t>𝑐𝑜𝑛𝑛𝑒𝑐𝑡 〗</a:t>
                </a:r>
                <a:endParaRPr lang="en-US" altLang="zh-CN" b="0" dirty="0">
                  <a:latin typeface="Times New Roman" panose="02020603050405020304" pitchFamily="18" charset="0"/>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𝑏</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是用户</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供电的所有情况</a:t>
                </a:r>
                <a:r>
                  <a:rPr lang="zh-CN" altLang="zh-CN" kern="100" dirty="0">
                    <a:latin typeface="Times New Roman" panose="02020603050405020304" pitchFamily="18" charset="0"/>
                    <a:cs typeface="Times New Roman" panose="02020603050405020304" pitchFamily="18" charset="0"/>
                  </a:rPr>
                  <a:t>；</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1−𝑅</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𝑗 </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最小供电单元发生故障的概率；</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为关联矩阵的元素，用于判断故障时负荷能否被备用电源供电；</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𝑐𝑜𝑛𝑛𝑒𝑐𝑡</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个用户从其最小配电区域</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通过联络线连接到备用电源的可靠性，即能成功连接到备用电源的概率。</a:t>
                </a:r>
                <a:endParaRPr lang="zh-CN" altLang="en-US" dirty="0">
                  <a:latin typeface="Times New Roman" panose="02020603050405020304" pitchFamily="18" charset="0"/>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38</a:t>
            </a:fld>
            <a:endParaRPr lang="zh-CN" altLang="en-US"/>
          </a:p>
        </p:txBody>
      </p:sp>
    </p:spTree>
    <p:extLst>
      <p:ext uri="{BB962C8B-B14F-4D97-AF65-F5344CB8AC3E}">
        <p14:creationId xmlns:p14="http://schemas.microsoft.com/office/powerpoint/2010/main" val="22629934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由于单个故障单元发生故障的概率基本上都处于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0.3%~0.5%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，同时发生多处故障的概率十分低，且同时发生多处故障的情况比较复杂。为了简化模型，我们</a:t>
                </a:r>
                <a:r>
                  <a:rPr lang="zh-CN" altLang="en-US"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只考虑发生一处故障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。双供配电网的用电可靠性相当于在单供配电网可靠性的基础上加上备用电源带来的可靠性：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oMath>
                  </m:oMathPara>
                </a14:m>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1</m:t>
                        </m:r>
                      </m:sub>
                    </m:sSub>
                    <m:r>
                      <a:rPr lang="zh-CN" altLang="en-US" i="1" dirty="0">
                        <a:latin typeface="Cambria Math" panose="02040503050406030204" pitchFamily="18" charset="0"/>
                      </a:rPr>
                      <m:t>为</m:t>
                    </m:r>
                  </m:oMath>
                </a14:m>
                <a:r>
                  <a:rPr lang="zh-CN" altLang="en-US" b="0" dirty="0">
                    <a:latin typeface="Times New Roman" panose="02020603050405020304" pitchFamily="18" charset="0"/>
                    <a:cs typeface="Times New Roman" panose="02020603050405020304" pitchFamily="18" charset="0"/>
                  </a:rPr>
                  <a:t>单供配电网可靠性，</a:t>
                </a:r>
                <a14:m>
                  <m:oMath xmlns:m="http://schemas.openxmlformats.org/officeDocument/2006/math">
                    <m:sSub>
                      <m:sSubPr>
                        <m:ctrlPr>
                          <a:rPr lang="en-US" altLang="zh-CN" b="1" i="1" dirty="0" smtClean="0">
                            <a:latin typeface="Cambria Math" panose="02040503050406030204" pitchFamily="18" charset="0"/>
                          </a:rPr>
                        </m:ctrlPr>
                      </m:sSubPr>
                      <m:e>
                        <m:r>
                          <a:rPr lang="en-US" altLang="zh-CN" b="1" i="1" dirty="0">
                            <a:latin typeface="Cambria Math" panose="02040503050406030204" pitchFamily="18" charset="0"/>
                          </a:rPr>
                          <m:t>𝑹</m:t>
                        </m:r>
                      </m:e>
                      <m:sub>
                        <m:r>
                          <a:rPr lang="en-US" altLang="zh-CN" b="1" i="1" dirty="0" smtClean="0">
                            <a:latin typeface="Cambria Math" panose="02040503050406030204" pitchFamily="18" charset="0"/>
                          </a:rPr>
                          <m:t>𝒊</m:t>
                        </m:r>
                        <m:r>
                          <a:rPr lang="en-US" altLang="zh-CN" b="1" i="1" dirty="0" smtClean="0">
                            <a:latin typeface="Cambria Math" panose="02040503050406030204" pitchFamily="18" charset="0"/>
                          </a:rPr>
                          <m:t>𝟐</m:t>
                        </m:r>
                      </m:sub>
                    </m:sSub>
                    <m:r>
                      <a:rPr lang="zh-CN" altLang="en-US" b="1" i="1" dirty="0">
                        <a:latin typeface="Cambria Math" panose="02040503050406030204" pitchFamily="18" charset="0"/>
                      </a:rPr>
                      <m:t>为</m:t>
                    </m:r>
                  </m:oMath>
                </a14:m>
                <a:r>
                  <a:rPr lang="zh-CN" altLang="en-US" b="1" dirty="0">
                    <a:latin typeface="Times New Roman" panose="02020603050405020304" pitchFamily="18" charset="0"/>
                    <a:cs typeface="Times New Roman" panose="02020603050405020304" pitchFamily="18" charset="0"/>
                  </a:rPr>
                  <a:t>引入备用电源带来的可靠性</a:t>
                </a:r>
                <a:r>
                  <a:rPr lang="zh-CN" altLang="en-US" b="0" dirty="0">
                    <a:latin typeface="Times New Roman" panose="02020603050405020304" pitchFamily="18" charset="0"/>
                    <a:cs typeface="Times New Roman" panose="02020603050405020304" pitchFamily="18" charset="0"/>
                  </a:rPr>
                  <a:t>。</a:t>
                </a:r>
                <a:endParaRPr lang="en-US" altLang="zh-CN" b="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0" dirty="0">
                    <a:latin typeface="Times New Roman" panose="02020603050405020304" pitchFamily="18" charset="0"/>
                    <a:cs typeface="Times New Roman" panose="02020603050405020304" pitchFamily="18" charset="0"/>
                  </a:rPr>
                  <a:t>关于</a:t>
                </a: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a:latin typeface="Cambria Math" panose="02040503050406030204" pitchFamily="18" charset="0"/>
                          </a:rPr>
                          <m:t>R</m:t>
                        </m:r>
                      </m:e>
                      <m:sub>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2</m:t>
                        </m:r>
                      </m:sub>
                    </m:sSub>
                  </m:oMath>
                </a14:m>
                <a:r>
                  <a:rPr lang="zh-CN" altLang="en-US" b="0" dirty="0">
                    <a:latin typeface="Times New Roman" panose="02020603050405020304" pitchFamily="18" charset="0"/>
                    <a:cs typeface="Times New Roman" panose="02020603050405020304" pitchFamily="18" charset="0"/>
                  </a:rPr>
                  <a:t>的计算过程较复杂，详情可见</a:t>
                </a:r>
                <a:r>
                  <a:rPr lang="en-US" altLang="zh-CN" b="0" dirty="0">
                    <a:latin typeface="Times New Roman" panose="02020603050405020304" pitchFamily="18" charset="0"/>
                    <a:cs typeface="Times New Roman" panose="02020603050405020304" pitchFamily="18" charset="0"/>
                  </a:rPr>
                  <a:t>PPT</a:t>
                </a:r>
                <a:r>
                  <a:rPr lang="zh-CN" altLang="en-US" b="0" dirty="0">
                    <a:latin typeface="Times New Roman" panose="02020603050405020304" pitchFamily="18" charset="0"/>
                    <a:cs typeface="Times New Roman" panose="02020603050405020304" pitchFamily="18" charset="0"/>
                  </a:rPr>
                  <a:t>的附录，以下给出它的通式，本质上是全概率公式：</a:t>
                </a:r>
                <a:endParaRPr lang="en-US" altLang="zh-CN" b="0"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𝑏</m:t>
                          </m:r>
                        </m:sup>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𝑗</m:t>
                                      </m:r>
                                    </m:sub>
                                  </m:sSub>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𝑐𝑜𝑛𝑛𝑒𝑐𝑡</m:t>
                              </m:r>
                            </m:sub>
                          </m:sSub>
                        </m:e>
                      </m:nary>
                    </m:oMath>
                  </m:oMathPara>
                </a14:m>
                <a:endParaRPr lang="en-US" altLang="zh-CN" b="0" dirty="0">
                  <a:latin typeface="Times New Roman" panose="02020603050405020304" pitchFamily="18" charset="0"/>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是用户</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供电的所有情况</a:t>
                </a:r>
                <a:r>
                  <a:rPr lang="zh-CN" altLang="zh-CN" kern="100" dirty="0">
                    <a:latin typeface="Times New Roman" panose="02020603050405020304" pitchFamily="18" charset="0"/>
                    <a:cs typeface="Times New Roman" panose="02020603050405020304" pitchFamily="18" charset="0"/>
                  </a:rPr>
                  <a:t>；</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𝑅</m:t>
                        </m:r>
                      </m:e>
                      <m:sub>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最小供电单元发生故障的概率；</a:t>
                </a:r>
                <a14:m>
                  <m:oMath xmlns:m="http://schemas.openxmlformats.org/officeDocument/2006/math">
                    <m:sSub>
                      <m:sSubPr>
                        <m:ctrlPr>
                          <a:rPr lang="zh-CN" altLang="zh-CN" sz="12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为关联矩阵的元素，用于判断故障时负荷能否被备用电源供电；</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个用户从其最小配电区域</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通过联络线连接到备用电源的可靠性，即能成功连接到备用电源的概率。</a:t>
                </a:r>
                <a:endParaRPr lang="zh-CN" altLang="en-US" dirty="0">
                  <a:latin typeface="Times New Roman" panose="02020603050405020304" pitchFamily="18" charset="0"/>
                  <a:cs typeface="Times New Roman" panose="02020603050405020304" pitchFamily="18" charset="0"/>
                </a:endParaRPr>
              </a:p>
              <a:p>
                <a:endParaRPr lang="en-US" altLang="zh-CN" dirty="0"/>
              </a:p>
              <a:p>
                <a:endParaRPr lang="en-US" altLang="zh-CN" dirty="0"/>
              </a:p>
              <a:p>
                <a:endParaRPr lang="en-US" altLang="zh-CN" dirty="0"/>
              </a:p>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由于单个故障单元发生故障的概率基本上都处于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0.3%~0.5%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，同时发生多处故障的概率十分低，且同时发生多处故障的情况比较复杂。为了简化模型，我们</a:t>
                </a:r>
                <a:r>
                  <a:rPr lang="zh-CN" altLang="en-US"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只考虑发生一处故障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。最后得到公式：</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oMath>
                  </m:oMathPara>
                </a14:m>
                <a:endParaRPr lang="en-US" altLang="zh-CN" sz="11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en-US" altLang="zh-CN" sz="11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zh-CN" sz="11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其中，</a:t>
                </a:r>
                <a14:m>
                  <m:oMath xmlns:m="http://schemas.openxmlformats.org/officeDocument/2006/math">
                    <m:sSub>
                      <m:sSubPr>
                        <m:ctrlPr>
                          <a:rPr lang="en-US" altLang="zh-CN" sz="1200" b="0" i="1" dirty="0" smtClean="0">
                            <a:latin typeface="Cambria Math" panose="02040503050406030204" pitchFamily="18" charset="0"/>
                          </a:rPr>
                        </m:ctrlPr>
                      </m:sSubPr>
                      <m:e>
                        <m:r>
                          <m:rPr>
                            <m:sty m:val="p"/>
                          </m:rPr>
                          <a:rPr lang="en-US" altLang="zh-CN" sz="1200" i="1" dirty="0">
                            <a:latin typeface="Cambria Math" panose="02040503050406030204" pitchFamily="18" charset="0"/>
                          </a:rPr>
                          <m:t>R</m:t>
                        </m:r>
                      </m:e>
                      <m:sub>
                        <m:r>
                          <a:rPr lang="en-US" altLang="zh-CN" sz="1200" b="0" i="1" dirty="0" smtClean="0">
                            <a:latin typeface="Cambria Math" panose="02040503050406030204" pitchFamily="18" charset="0"/>
                          </a:rPr>
                          <m:t>𝑖</m:t>
                        </m:r>
                        <m:r>
                          <a:rPr lang="en-US" altLang="zh-CN" sz="1200" b="0" i="1" dirty="0" smtClean="0">
                            <a:latin typeface="Cambria Math" panose="02040503050406030204" pitchFamily="18" charset="0"/>
                          </a:rPr>
                          <m:t>1</m:t>
                        </m:r>
                      </m:sub>
                    </m:sSub>
                    <m:r>
                      <a:rPr lang="zh-CN" altLang="en-US" sz="1200" i="1" dirty="0">
                        <a:latin typeface="Cambria Math" panose="02040503050406030204" pitchFamily="18" charset="0"/>
                      </a:rPr>
                      <m:t>为</m:t>
                    </m:r>
                  </m:oMath>
                </a14:m>
                <a:r>
                  <a:rPr lang="zh-CN" altLang="en-US" sz="1200" b="0" dirty="0">
                    <a:latin typeface="Times New Roman" panose="02020603050405020304" pitchFamily="18" charset="0"/>
                    <a:cs typeface="Times New Roman" panose="02020603050405020304" pitchFamily="18" charset="0"/>
                  </a:rPr>
                  <a:t>单供配电网可靠性，</a:t>
                </a:r>
                <a14:m>
                  <m:oMath xmlns:m="http://schemas.openxmlformats.org/officeDocument/2006/math">
                    <m:sSub>
                      <m:sSubPr>
                        <m:ctrlPr>
                          <a:rPr lang="en-US" altLang="zh-CN" sz="1200" b="1" i="1" dirty="0" smtClean="0">
                            <a:latin typeface="Cambria Math" panose="02040503050406030204" pitchFamily="18" charset="0"/>
                          </a:rPr>
                        </m:ctrlPr>
                      </m:sSubPr>
                      <m:e>
                        <m:r>
                          <a:rPr lang="en-US" altLang="zh-CN" sz="1200" b="1" i="1" dirty="0">
                            <a:latin typeface="Cambria Math" panose="02040503050406030204" pitchFamily="18" charset="0"/>
                          </a:rPr>
                          <m:t>𝑹</m:t>
                        </m:r>
                      </m:e>
                      <m:sub>
                        <m:r>
                          <a:rPr lang="en-US" altLang="zh-CN" sz="1200" b="1" i="1" dirty="0" smtClean="0">
                            <a:latin typeface="Cambria Math" panose="02040503050406030204" pitchFamily="18" charset="0"/>
                          </a:rPr>
                          <m:t>𝒊</m:t>
                        </m:r>
                        <m:r>
                          <a:rPr lang="en-US" altLang="zh-CN" sz="1200" b="1" i="1" dirty="0" smtClean="0">
                            <a:latin typeface="Cambria Math" panose="02040503050406030204" pitchFamily="18" charset="0"/>
                          </a:rPr>
                          <m:t>𝟐</m:t>
                        </m:r>
                      </m:sub>
                    </m:sSub>
                    <m:r>
                      <a:rPr lang="zh-CN" altLang="en-US" sz="1200" b="1" i="1" dirty="0">
                        <a:latin typeface="Cambria Math" panose="02040503050406030204" pitchFamily="18" charset="0"/>
                      </a:rPr>
                      <m:t>为</m:t>
                    </m:r>
                  </m:oMath>
                </a14:m>
                <a:r>
                  <a:rPr lang="zh-CN" altLang="en-US" sz="1200" b="1" dirty="0">
                    <a:latin typeface="Times New Roman" panose="02020603050405020304" pitchFamily="18" charset="0"/>
                    <a:cs typeface="Times New Roman" panose="02020603050405020304" pitchFamily="18" charset="0"/>
                  </a:rPr>
                  <a:t>引入备用电源带来的可靠性</a:t>
                </a:r>
                <a:r>
                  <a:rPr lang="zh-CN" altLang="en-US" sz="1200" b="0" dirty="0">
                    <a:latin typeface="Times New Roman" panose="02020603050405020304" pitchFamily="18" charset="0"/>
                    <a:cs typeface="Times New Roman" panose="02020603050405020304" pitchFamily="18" charset="0"/>
                  </a:rPr>
                  <a:t>。</a:t>
                </a:r>
                <a:endParaRPr lang="en-US" altLang="zh-CN" sz="1200" b="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𝑖</m:t>
                          </m:r>
                          <m:r>
                            <a:rPr lang="en-US" altLang="zh-CN" i="1">
                              <a:latin typeface="Cambria Math" panose="02040503050406030204" pitchFamily="18" charset="0"/>
                            </a:rPr>
                            <m:t>2</m:t>
                          </m:r>
                        </m:sub>
                      </m:sSub>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𝑏</m:t>
                          </m:r>
                        </m:sup>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𝑗</m:t>
                                      </m:r>
                                    </m:sub>
                                  </m:sSub>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𝑐𝑜𝑛𝑛𝑒𝑐𝑡</m:t>
                              </m:r>
                            </m:sub>
                          </m:sSub>
                        </m:e>
                      </m:nary>
                    </m:oMath>
                  </m:oMathPara>
                </a14:m>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由于单个故障单元发生故障的概率基本上都处于</a:t>
                </a:r>
                <a:r>
                  <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0.3%~0.5%</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，同时发生多处故障的概率十分低，且同时发生多处故障的情况比较复杂。为了简化模型，我们</a:t>
                </a:r>
                <a:r>
                  <a:rPr lang="zh-CN" altLang="en-US" sz="1200" b="1" kern="100" dirty="0">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只考虑发生一处故障</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。双供配电网的用电可靠性相当于在单供配电网可靠性的基础上加上备用电源带来的可靠性：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𝑖=𝑅</a:t>
                </a:r>
                <a:r>
                  <a:rPr lang="zh-CN" altLang="zh-CN" i="0">
                    <a:latin typeface="Cambria Math" panose="02040503050406030204" pitchFamily="18" charset="0"/>
                  </a:rPr>
                  <a:t>_</a:t>
                </a:r>
                <a:r>
                  <a:rPr lang="en-US" altLang="zh-CN" i="0">
                    <a:latin typeface="Cambria Math" panose="02040503050406030204" pitchFamily="18" charset="0"/>
                  </a:rPr>
                  <a:t>𝑖1+𝑅</a:t>
                </a:r>
                <a:r>
                  <a:rPr lang="zh-CN" altLang="zh-CN" i="0">
                    <a:latin typeface="Cambria Math" panose="02040503050406030204" pitchFamily="18" charset="0"/>
                  </a:rPr>
                  <a:t>_</a:t>
                </a:r>
                <a:r>
                  <a:rPr lang="en-US" altLang="zh-CN" i="0">
                    <a:latin typeface="Cambria Math" panose="02040503050406030204" pitchFamily="18" charset="0"/>
                  </a:rPr>
                  <a:t>𝑖2</a:t>
                </a:r>
                <a:endParaRPr lang="en-US"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endParaRPr lang="zh-CN" altLang="zh-CN" sz="1200" kern="100" dirty="0">
                  <a:effectLst/>
                  <a:latin typeface="Times New Roman" panose="02020603050405020304" pitchFamily="18" charset="0"/>
                  <a:ea typeface="等线" panose="02010600030101010101" pitchFamily="2" charset="-122"/>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其中，</a:t>
                </a:r>
                <a:r>
                  <a:rPr lang="en-US" altLang="zh-CN" i="0" dirty="0">
                    <a:latin typeface="Cambria Math" panose="02040503050406030204" pitchFamily="18" charset="0"/>
                  </a:rPr>
                  <a:t>R</a:t>
                </a:r>
                <a:r>
                  <a:rPr lang="en-US" altLang="zh-CN" b="0" i="0" dirty="0">
                    <a:latin typeface="Cambria Math" panose="02040503050406030204" pitchFamily="18" charset="0"/>
                  </a:rPr>
                  <a:t>_𝑖1</a:t>
                </a:r>
                <a:r>
                  <a:rPr lang="zh-CN" altLang="en-US" b="0" i="0" dirty="0">
                    <a:latin typeface="Cambria Math" panose="02040503050406030204" pitchFamily="18" charset="0"/>
                  </a:rPr>
                  <a:t> </a:t>
                </a:r>
                <a:r>
                  <a:rPr lang="zh-CN" altLang="en-US" i="0" dirty="0">
                    <a:latin typeface="Cambria Math" panose="02040503050406030204" pitchFamily="18" charset="0"/>
                  </a:rPr>
                  <a:t>为</a:t>
                </a:r>
                <a:r>
                  <a:rPr lang="zh-CN" altLang="en-US" b="0" dirty="0">
                    <a:latin typeface="Times New Roman" panose="02020603050405020304" pitchFamily="18" charset="0"/>
                    <a:cs typeface="Times New Roman" panose="02020603050405020304" pitchFamily="18" charset="0"/>
                  </a:rPr>
                  <a:t>单供配电网可靠性，</a:t>
                </a:r>
                <a:r>
                  <a:rPr lang="en-US" altLang="zh-CN" b="1" i="0" dirty="0">
                    <a:latin typeface="Cambria Math" panose="02040503050406030204" pitchFamily="18" charset="0"/>
                  </a:rPr>
                  <a:t>𝑹_𝒊𝟐</a:t>
                </a:r>
                <a:r>
                  <a:rPr lang="zh-CN" altLang="en-US" b="1" i="0" dirty="0">
                    <a:latin typeface="Cambria Math" panose="02040503050406030204" pitchFamily="18" charset="0"/>
                  </a:rPr>
                  <a:t> 为</a:t>
                </a:r>
                <a:r>
                  <a:rPr lang="zh-CN" altLang="en-US" b="1" dirty="0">
                    <a:latin typeface="Times New Roman" panose="02020603050405020304" pitchFamily="18" charset="0"/>
                    <a:cs typeface="Times New Roman" panose="02020603050405020304" pitchFamily="18" charset="0"/>
                  </a:rPr>
                  <a:t>引入备用电源带来的可靠性</a:t>
                </a:r>
                <a:r>
                  <a:rPr lang="zh-CN" altLang="en-US" b="0" dirty="0">
                    <a:latin typeface="Times New Roman" panose="02020603050405020304" pitchFamily="18" charset="0"/>
                    <a:cs typeface="Times New Roman" panose="02020603050405020304" pitchFamily="18" charset="0"/>
                  </a:rPr>
                  <a:t>。</a:t>
                </a:r>
                <a:endParaRPr lang="en-US" altLang="zh-CN" b="0"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b="0" dirty="0">
                    <a:latin typeface="Times New Roman" panose="02020603050405020304" pitchFamily="18" charset="0"/>
                    <a:cs typeface="Times New Roman" panose="02020603050405020304" pitchFamily="18" charset="0"/>
                  </a:rPr>
                  <a:t>关于</a:t>
                </a:r>
                <a:r>
                  <a:rPr lang="en-US" altLang="zh-CN" i="0" dirty="0">
                    <a:latin typeface="Cambria Math" panose="02040503050406030204" pitchFamily="18" charset="0"/>
                  </a:rPr>
                  <a:t>R</a:t>
                </a:r>
                <a:r>
                  <a:rPr lang="en-US" altLang="zh-CN" b="0" i="0" dirty="0">
                    <a:latin typeface="Cambria Math" panose="02040503050406030204" pitchFamily="18" charset="0"/>
                  </a:rPr>
                  <a:t>_𝑖2</a:t>
                </a:r>
                <a:r>
                  <a:rPr lang="zh-CN" altLang="en-US" b="0" dirty="0">
                    <a:latin typeface="Times New Roman" panose="02020603050405020304" pitchFamily="18" charset="0"/>
                    <a:cs typeface="Times New Roman" panose="02020603050405020304" pitchFamily="18" charset="0"/>
                  </a:rPr>
                  <a:t>的计算过程较复杂，详情可见</a:t>
                </a:r>
                <a:r>
                  <a:rPr lang="en-US" altLang="zh-CN" b="0" dirty="0">
                    <a:latin typeface="Times New Roman" panose="02020603050405020304" pitchFamily="18" charset="0"/>
                    <a:cs typeface="Times New Roman" panose="02020603050405020304" pitchFamily="18" charset="0"/>
                  </a:rPr>
                  <a:t>PPT</a:t>
                </a:r>
                <a:r>
                  <a:rPr lang="zh-CN" altLang="en-US" b="0" dirty="0">
                    <a:latin typeface="Times New Roman" panose="02020603050405020304" pitchFamily="18" charset="0"/>
                    <a:cs typeface="Times New Roman" panose="02020603050405020304" pitchFamily="18" charset="0"/>
                  </a:rPr>
                  <a:t>的附录，以下给出它的通式，本质上是全概率公式：</a:t>
                </a:r>
                <a:endParaRPr lang="en-US" altLang="zh-CN" b="0" dirty="0">
                  <a:latin typeface="Times New Roman" panose="02020603050405020304" pitchFamily="18" charset="0"/>
                  <a:cs typeface="Times New Roman" panose="02020603050405020304" pitchFamily="18" charset="0"/>
                </a:endParaRPr>
              </a:p>
              <a:p>
                <a:pP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𝑖2=</a:t>
                </a:r>
                <a:r>
                  <a:rPr lang="zh-CN" altLang="zh-CN" i="0">
                    <a:latin typeface="Cambria Math" panose="02040503050406030204" pitchFamily="18" charset="0"/>
                  </a:rPr>
                  <a:t>∑</a:t>
                </a:r>
                <a:r>
                  <a:rPr lang="en-US" altLang="zh-CN" i="0">
                    <a:latin typeface="Cambria Math" panose="02040503050406030204" pitchFamily="18" charset="0"/>
                  </a:rPr>
                  <a:t>_</a:t>
                </a:r>
                <a:r>
                  <a:rPr lang="zh-CN" altLang="zh-CN" i="0">
                    <a:latin typeface="Cambria Math" panose="02040503050406030204" pitchFamily="18" charset="0"/>
                  </a:rPr>
                  <a:t>(</a:t>
                </a:r>
                <a:r>
                  <a:rPr lang="en-US" altLang="zh-CN" i="0">
                    <a:latin typeface="Cambria Math" panose="02040503050406030204" pitchFamily="18" charset="0"/>
                  </a:rPr>
                  <a:t>𝑗=1</a:t>
                </a:r>
                <a:r>
                  <a:rPr lang="zh-CN" altLang="zh-CN" i="0">
                    <a:latin typeface="Cambria Math" panose="02040503050406030204" pitchFamily="18" charset="0"/>
                  </a:rPr>
                  <a:t>)</a:t>
                </a:r>
                <a:r>
                  <a:rPr lang="en-US" altLang="zh-CN" i="0">
                    <a:latin typeface="Cambria Math" panose="02040503050406030204" pitchFamily="18" charset="0"/>
                  </a:rPr>
                  <a:t>^𝑏▒〖</a:t>
                </a:r>
                <a:r>
                  <a:rPr lang="zh-CN" altLang="zh-CN" i="0">
                    <a:latin typeface="Cambria Math" panose="02040503050406030204" pitchFamily="18" charset="0"/>
                  </a:rPr>
                  <a:t>(</a:t>
                </a:r>
                <a:r>
                  <a:rPr lang="en-US" altLang="zh-CN" i="0">
                    <a:latin typeface="Cambria Math" panose="02040503050406030204" pitchFamily="18" charset="0"/>
                  </a:rPr>
                  <a:t>1−𝑅</a:t>
                </a:r>
                <a:r>
                  <a:rPr lang="zh-CN" altLang="zh-CN" i="0">
                    <a:latin typeface="Cambria Math" panose="02040503050406030204" pitchFamily="18" charset="0"/>
                  </a:rPr>
                  <a:t>_(</a:t>
                </a:r>
                <a:r>
                  <a:rPr lang="en-US" altLang="zh-CN" i="0">
                    <a:latin typeface="Cambria Math" panose="02040503050406030204" pitchFamily="18" charset="0"/>
                  </a:rPr>
                  <a:t>𝐿</a:t>
                </a:r>
                <a:r>
                  <a:rPr lang="zh-CN" altLang="zh-CN" i="0">
                    <a:latin typeface="Cambria Math" panose="02040503050406030204" pitchFamily="18" charset="0"/>
                  </a:rPr>
                  <a:t>_</a:t>
                </a:r>
                <a:r>
                  <a:rPr lang="en-US" altLang="zh-CN" i="0">
                    <a:latin typeface="Cambria Math" panose="02040503050406030204" pitchFamily="18" charset="0"/>
                  </a:rPr>
                  <a:t>𝑗 </a:t>
                </a:r>
                <a:r>
                  <a:rPr lang="zh-CN" altLang="zh-CN" i="0">
                    <a:latin typeface="Cambria Math" panose="02040503050406030204" pitchFamily="18" charset="0"/>
                  </a:rPr>
                  <a:t>)</a:t>
                </a:r>
                <a:r>
                  <a:rPr lang="en-US" altLang="zh-CN" i="0">
                    <a:latin typeface="Cambria Math" panose="02040503050406030204" pitchFamily="18" charset="0"/>
                  </a:rPr>
                  <a:t> )⋅𝑎</a:t>
                </a:r>
                <a:r>
                  <a:rPr lang="zh-CN" altLang="zh-CN" i="0">
                    <a:latin typeface="Cambria Math" panose="02040503050406030204" pitchFamily="18" charset="0"/>
                  </a:rPr>
                  <a:t>_</a:t>
                </a:r>
                <a:r>
                  <a:rPr lang="en-US" altLang="zh-CN" i="0">
                    <a:latin typeface="Cambria Math" panose="02040503050406030204" pitchFamily="18" charset="0"/>
                  </a:rPr>
                  <a:t>𝑖𝑗⋅𝑅</a:t>
                </a:r>
                <a:r>
                  <a:rPr lang="zh-CN" altLang="zh-CN" i="0">
                    <a:latin typeface="Cambria Math" panose="02040503050406030204" pitchFamily="18" charset="0"/>
                  </a:rPr>
                  <a:t>_</a:t>
                </a:r>
                <a:r>
                  <a:rPr lang="en-US" altLang="zh-CN" i="0">
                    <a:latin typeface="Cambria Math" panose="02040503050406030204" pitchFamily="18" charset="0"/>
                  </a:rPr>
                  <a:t>𝑐𝑜𝑛𝑛𝑒𝑐𝑡 〗</a:t>
                </a:r>
                <a:endParaRPr lang="en-US" altLang="zh-CN" b="0" dirty="0">
                  <a:latin typeface="Times New Roman" panose="02020603050405020304" pitchFamily="18" charset="0"/>
                  <a:cs typeface="Times New Roman" panose="02020603050405020304" pitchFamily="18" charset="0"/>
                </a:endParaRPr>
              </a:p>
              <a:p>
                <a:pPr algn="just" fontAlgn="ctr">
                  <a:lnSpc>
                    <a:spcPct val="150000"/>
                  </a:lnSpc>
                </a:pP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𝑏</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是用户</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供电的所有情况</a:t>
                </a:r>
                <a:r>
                  <a:rPr lang="zh-CN" altLang="zh-CN" kern="100" dirty="0">
                    <a:latin typeface="Times New Roman" panose="02020603050405020304" pitchFamily="18" charset="0"/>
                    <a:cs typeface="Times New Roman" panose="02020603050405020304" pitchFamily="18" charset="0"/>
                  </a:rPr>
                  <a:t>；</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1−𝑅</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𝐿</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𝑗 </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𝑗</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最小供电单元发生故障的概率；</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𝑖𝑗</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为关联矩阵的元素，用于判断故障时负荷能否被备用电源供电；</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𝑐𝑜𝑛𝑛𝑒𝑐𝑡</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为第</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个用户从其最小配电区域</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𝑍</a:t>
                </a:r>
                <a:r>
                  <a:rPr lang="zh-CN" altLang="zh-CN" sz="12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𝑖</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通过联络线连接到备用电源的可靠性，即能成功连接到备用电源的概率。</a:t>
                </a:r>
                <a:endParaRPr lang="zh-CN" altLang="en-US" dirty="0">
                  <a:latin typeface="Times New Roman" panose="02020603050405020304" pitchFamily="18" charset="0"/>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39</a:t>
            </a:fld>
            <a:endParaRPr lang="zh-CN" altLang="en-US"/>
          </a:p>
        </p:txBody>
      </p:sp>
    </p:spTree>
    <p:extLst>
      <p:ext uri="{BB962C8B-B14F-4D97-AF65-F5344CB8AC3E}">
        <p14:creationId xmlns:p14="http://schemas.microsoft.com/office/powerpoint/2010/main" val="4047414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在得到了双供配电网用电可靠性模型和关联矩阵后，求总建设费用不超过</a:t>
                </a:r>
                <a14:m>
                  <m:oMath xmlns:m="http://schemas.openxmlformats.org/officeDocument/2006/math">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的情况下，使双供配电网中最低的用电可靠性达到最大的联络线和开关设计。</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𝑚𝑎𝑥</m:t>
                      </m:r>
                      <m:r>
                        <m:rPr>
                          <m:lit/>
                        </m:rPr>
                        <a:rPr lang="en-US" altLang="zh-CN">
                          <a:latin typeface="Cambria Math" panose="02040503050406030204" pitchFamily="18" charset="0"/>
                        </a:rPr>
                        <m:t> </m:t>
                      </m:r>
                      <m:r>
                        <m:rPr>
                          <m:lit/>
                        </m:rPr>
                        <a:rPr lang="en-US" altLang="zh-CN" i="1">
                          <a:latin typeface="Cambria Math" panose="02040503050406030204" pitchFamily="18" charset="0"/>
                        </a:rPr>
                        <m:t>{</m:t>
                      </m:r>
                      <m:r>
                        <m:rPr>
                          <m:lit/>
                        </m:rPr>
                        <a:rPr lang="en-US" altLang="zh-CN" i="1">
                          <a:latin typeface="Cambria Math" panose="02040503050406030204" pitchFamily="18" charset="0"/>
                        </a:rPr>
                        <m:t>𝑚𝑖𝑛</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1</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2</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𝑛</m:t>
                              </m:r>
                            </m:sub>
                          </m:sSub>
                        </m:e>
                      </m:d>
                      <m:r>
                        <m:rPr>
                          <m:lit/>
                        </m:rPr>
                        <a:rPr lang="en-US" altLang="zh-CN" i="1">
                          <a:latin typeface="Cambria Math" panose="02040503050406030204" pitchFamily="18" charset="0"/>
                        </a:rPr>
                        <m:t>}</m:t>
                      </m:r>
                    </m:oMath>
                  </m:oMathPara>
                </a14:m>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𝑠</m:t>
                      </m:r>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d>
                        <m:dPr>
                          <m:begChr m:val="{"/>
                          <m:endChr m:val=""/>
                          <m:ctrlPr>
                            <a:rPr lang="zh-CN" altLang="zh-CN" i="1">
                              <a:latin typeface="Cambria Math" panose="02040503050406030204" pitchFamily="18" charset="0"/>
                            </a:rPr>
                          </m:ctrlPr>
                        </m:dPr>
                        <m:e>
                          <m:eqArr>
                            <m:eqArrPr>
                              <m:ctrlPr>
                                <a:rPr lang="zh-CN" altLang="zh-CN" i="1">
                                  <a:latin typeface="Cambria Math" panose="02040503050406030204" pitchFamily="18" charset="0"/>
                                </a:rPr>
                              </m:ctrlPr>
                            </m:eqArrPr>
                            <m:e>
                              <m:eqArr>
                                <m:eqArrPr>
                                  <m:ctrlPr>
                                    <a:rPr lang="zh-CN" altLang="zh-CN" i="1">
                                      <a:latin typeface="Cambria Math" panose="02040503050406030204" pitchFamily="18" charset="0"/>
                                    </a:rPr>
                                  </m:ctrlPr>
                                </m:eqArrPr>
                                <m:e>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𝑋</m:t>
                                  </m:r>
                                  <m:r>
                                    <a:rPr lang="en-US" altLang="zh-CN" i="1">
                                      <a:latin typeface="Cambria Math" panose="02040503050406030204" pitchFamily="18" charset="0"/>
                                    </a:rPr>
                                    <m:t>                                       </m:t>
                                  </m:r>
                                  <m:r>
                                    <a:rPr lang="zh-CN" altLang="zh-CN">
                                      <a:latin typeface="Cambria Math" panose="02040503050406030204" pitchFamily="18" charset="0"/>
                                    </a:rPr>
                                    <m:t>费用约束</m:t>
                                  </m:r>
                                </m:e>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𝑚</m:t>
                                      </m:r>
                                    </m:sup>
                                    <m:e>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e>
                                  </m:nary>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𝑒𝑥𝑡𝑒𝑛𝑑</m:t>
                                      </m:r>
                                    </m:sub>
                                  </m:sSub>
                                  <m:r>
                                    <a:rPr lang="en-US" altLang="zh-CN" i="1">
                                      <a:latin typeface="Cambria Math" panose="02040503050406030204" pitchFamily="18" charset="0"/>
                                    </a:rPr>
                                    <m:t>                     </m:t>
                                  </m:r>
                                  <m:r>
                                    <a:rPr lang="zh-CN" altLang="zh-CN">
                                      <a:latin typeface="Cambria Math" panose="02040503050406030204" pitchFamily="18" charset="0"/>
                                    </a:rPr>
                                    <m:t>功率约束</m:t>
                                  </m:r>
                                </m:e>
                              </m:eqArr>
                            </m:e>
                            <m:e>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𝑖</m:t>
                                  </m:r>
                                </m:sub>
                                <m:sup>
                                  <m:r>
                                    <a:rPr lang="en-US" altLang="zh-CN" i="1">
                                      <a:latin typeface="Cambria Math" panose="02040503050406030204" pitchFamily="18" charset="0"/>
                                    </a:rPr>
                                    <m:t>𝑎</m:t>
                                  </m:r>
                                </m:sup>
                                <m:e>
                                  <m:f>
                                    <m:fPr>
                                      <m:ctrlPr>
                                        <a:rPr lang="zh-CN" altLang="zh-CN" i="1">
                                          <a:latin typeface="Cambria Math" panose="02040503050406030204" pitchFamily="18" charset="0"/>
                                        </a:rPr>
                                      </m:ctrlPr>
                                    </m:fPr>
                                    <m:num>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num>
                                    <m:den>
                                      <m:r>
                                        <a:rPr lang="en-US" altLang="zh-CN" i="1">
                                          <a:latin typeface="Cambria Math" panose="02040503050406030204" pitchFamily="18" charset="0"/>
                                        </a:rPr>
                                        <m:t>10</m:t>
                                      </m:r>
                                      <m:r>
                                        <a:rPr lang="en-US" altLang="zh-CN" i="1">
                                          <a:latin typeface="Cambria Math" panose="02040503050406030204" pitchFamily="18" charset="0"/>
                                        </a:rPr>
                                        <m:t>𝑘𝑉</m:t>
                                      </m:r>
                                    </m:den>
                                  </m:f>
                                </m:e>
                              </m:nary>
                              <m:r>
                                <a:rPr lang="en-US" altLang="zh-CN">
                                  <a:latin typeface="Cambria Math" panose="02040503050406030204" pitchFamily="18" charset="0"/>
                                </a:rPr>
                                <m:t>≤</m:t>
                              </m:r>
                              <m:f>
                                <m:fPr>
                                  <m:ctrlPr>
                                    <a:rPr lang="zh-CN" altLang="zh-CN" i="1">
                                      <a:latin typeface="Cambria Math" panose="02040503050406030204" pitchFamily="18" charset="0"/>
                                    </a:rPr>
                                  </m:ctrlPr>
                                </m:fPr>
                                <m:num>
                                  <m:r>
                                    <a:rPr lang="en-US" altLang="zh-CN" i="1">
                                      <a:latin typeface="Cambria Math" panose="02040503050406030204" pitchFamily="18" charset="0"/>
                                    </a:rPr>
                                    <m:t>2</m:t>
                                  </m:r>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𝑝𝑜𝑤𝑒𝑟</m:t>
                                      </m:r>
                                    </m:sub>
                                  </m:sSub>
                                </m:num>
                                <m:den>
                                  <m:r>
                                    <a:rPr lang="en-US" altLang="zh-CN" i="1">
                                      <a:latin typeface="Cambria Math" panose="02040503050406030204" pitchFamily="18" charset="0"/>
                                    </a:rPr>
                                    <m:t>10</m:t>
                                  </m:r>
                                  <m:r>
                                    <a:rPr lang="en-US" altLang="zh-CN" i="1">
                                      <a:latin typeface="Cambria Math" panose="02040503050406030204" pitchFamily="18" charset="0"/>
                                    </a:rPr>
                                    <m:t>𝑘𝑉</m:t>
                                  </m:r>
                                </m:den>
                              </m:f>
                              <m:r>
                                <a:rPr lang="en-US" altLang="zh-CN" i="1">
                                  <a:latin typeface="Cambria Math" panose="02040503050406030204" pitchFamily="18" charset="0"/>
                                </a:rPr>
                                <m:t>         </m:t>
                              </m:r>
                              <m:r>
                                <a:rPr lang="zh-CN" altLang="zh-CN">
                                  <a:latin typeface="Cambria Math" panose="02040503050406030204" pitchFamily="18" charset="0"/>
                                </a:rPr>
                                <m:t>电流约束</m:t>
                              </m:r>
                            </m:e>
                          </m:eqArr>
                        </m:e>
                      </m:d>
                    </m:oMath>
                  </m:oMathPara>
                </a14:m>
                <a:endParaRPr lang="en-US" altLang="zh-CN" dirty="0"/>
              </a:p>
              <a:p>
                <a:r>
                  <a:rPr lang="zh-CN" altLang="en-US" dirty="0"/>
                  <a:t>通过优化目标函数，得到最终的结果。</a:t>
                </a:r>
                <a:endParaRPr lang="zh-CN"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在得到了双供配电网用电可靠性模型和关联矩阵后，求总建设费用不超过</a:t>
                </a:r>
                <a:r>
                  <a:rPr lang="en-US" altLang="zh-CN" sz="1200" i="0" kern="100">
                    <a:effectLst/>
                    <a:latin typeface="Cambria Math" panose="02040503050406030204" pitchFamily="18" charset="0"/>
                    <a:ea typeface="宋体" panose="02010600030101010101" pitchFamily="2" charset="-122"/>
                    <a:cs typeface="Times New Roman" panose="02020603050405020304" pitchFamily="18" charset="0"/>
                  </a:rPr>
                  <a:t>𝑋</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的情况下，使双供配电网中最低的用电可靠性达到最大的联络线和开关设计。</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r>
                  <a:rPr lang="en-US" altLang="zh-CN" i="0">
                    <a:latin typeface="Cambria Math" panose="02040503050406030204" pitchFamily="18" charset="0"/>
                  </a:rPr>
                  <a:t>𝑚𝑎𝑥\ \{𝑚𝑖𝑛</a:t>
                </a:r>
                <a:r>
                  <a:rPr lang="zh-CN" altLang="zh-CN" i="0">
                    <a:latin typeface="Cambria Math" panose="02040503050406030204" pitchFamily="18" charset="0"/>
                  </a:rPr>
                  <a:t>[</a:t>
                </a:r>
                <a:r>
                  <a:rPr lang="en-US" altLang="zh-CN" i="0">
                    <a:latin typeface="Cambria Math" panose="02040503050406030204" pitchFamily="18" charset="0"/>
                  </a:rPr>
                  <a:t>𝑅</a:t>
                </a:r>
                <a:r>
                  <a:rPr lang="zh-CN" altLang="zh-CN" i="0">
                    <a:latin typeface="Cambria Math" panose="02040503050406030204" pitchFamily="18" charset="0"/>
                  </a:rPr>
                  <a:t>_</a:t>
                </a:r>
                <a:r>
                  <a:rPr lang="en-US" altLang="zh-CN" i="0">
                    <a:latin typeface="Cambria Math" panose="02040503050406030204" pitchFamily="18" charset="0"/>
                  </a:rPr>
                  <a:t>1,𝑅</a:t>
                </a:r>
                <a:r>
                  <a:rPr lang="zh-CN" altLang="zh-CN" i="0">
                    <a:latin typeface="Cambria Math" panose="02040503050406030204" pitchFamily="18" charset="0"/>
                  </a:rPr>
                  <a:t>_</a:t>
                </a:r>
                <a:r>
                  <a:rPr lang="en-US" altLang="zh-CN" i="0">
                    <a:latin typeface="Cambria Math" panose="02040503050406030204" pitchFamily="18" charset="0"/>
                  </a:rPr>
                  <a:t>2,…,𝑅</a:t>
                </a:r>
                <a:r>
                  <a:rPr lang="zh-CN" altLang="zh-CN" i="0">
                    <a:latin typeface="Cambria Math" panose="02040503050406030204" pitchFamily="18" charset="0"/>
                  </a:rPr>
                  <a:t>_</a:t>
                </a:r>
                <a:r>
                  <a:rPr lang="en-US" altLang="zh-CN" i="0">
                    <a:latin typeface="Cambria Math" panose="02040503050406030204" pitchFamily="18" charset="0"/>
                  </a:rPr>
                  <a:t>𝑛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pPr/>
                <a:r>
                  <a:rPr lang="en-US" altLang="zh-CN" i="0">
                    <a:latin typeface="Cambria Math" panose="02040503050406030204" pitchFamily="18" charset="0"/>
                  </a:rPr>
                  <a:t>𝑠.𝑡.</a:t>
                </a:r>
                <a:r>
                  <a:rPr lang="zh-CN" altLang="zh-CN" i="0">
                    <a:latin typeface="Cambria Math" panose="02040503050406030204" pitchFamily="18" charset="0"/>
                  </a:rPr>
                  <a:t>{█(█(</a:t>
                </a:r>
                <a:r>
                  <a:rPr lang="en-US" altLang="zh-CN" i="0">
                    <a:latin typeface="Cambria Math" panose="02040503050406030204" pitchFamily="18" charset="0"/>
                  </a:rPr>
                  <a:t>𝐶≤𝑋                                       </a:t>
                </a:r>
                <a:r>
                  <a:rPr lang="zh-CN" altLang="zh-CN" i="0">
                    <a:latin typeface="Cambria Math" panose="02040503050406030204" pitchFamily="18" charset="0"/>
                  </a:rPr>
                  <a:t>费用约束@∑</a:t>
                </a:r>
                <a:r>
                  <a:rPr lang="en-US" altLang="zh-CN" i="0">
                    <a:latin typeface="Cambria Math" panose="02040503050406030204" pitchFamily="18" charset="0"/>
                  </a:rPr>
                  <a:t>_𝑖^𝑚▒𝑃</a:t>
                </a:r>
                <a:r>
                  <a:rPr lang="zh-CN" altLang="zh-CN" i="0">
                    <a:latin typeface="Cambria Math" panose="02040503050406030204" pitchFamily="18" charset="0"/>
                  </a:rPr>
                  <a:t>_</a:t>
                </a:r>
                <a:r>
                  <a:rPr lang="en-US" altLang="zh-CN" i="0">
                    <a:latin typeface="Cambria Math" panose="02040503050406030204" pitchFamily="18" charset="0"/>
                  </a:rPr>
                  <a:t>𝑖 ≤𝑃</a:t>
                </a:r>
                <a:r>
                  <a:rPr lang="zh-CN" altLang="zh-CN" i="0">
                    <a:latin typeface="Cambria Math" panose="02040503050406030204" pitchFamily="18" charset="0"/>
                  </a:rPr>
                  <a:t>_</a:t>
                </a:r>
                <a:r>
                  <a:rPr lang="en-US" altLang="zh-CN" i="0">
                    <a:latin typeface="Cambria Math" panose="02040503050406030204" pitchFamily="18" charset="0"/>
                  </a:rPr>
                  <a:t>𝑒𝑥𝑡𝑒𝑛𝑑                      </a:t>
                </a:r>
                <a:r>
                  <a:rPr lang="zh-CN" altLang="zh-CN" i="0">
                    <a:latin typeface="Cambria Math" panose="02040503050406030204" pitchFamily="18" charset="0"/>
                  </a:rPr>
                  <a:t>功率约束)@∑</a:t>
                </a:r>
                <a:r>
                  <a:rPr lang="en-US" altLang="zh-CN" i="0">
                    <a:latin typeface="Cambria Math" panose="02040503050406030204" pitchFamily="18" charset="0"/>
                  </a:rPr>
                  <a:t>_𝑖^𝑎▒𝑃</a:t>
                </a:r>
                <a:r>
                  <a:rPr lang="zh-CN" altLang="zh-CN" i="0">
                    <a:latin typeface="Cambria Math" panose="02040503050406030204" pitchFamily="18" charset="0"/>
                  </a:rPr>
                  <a:t>_</a:t>
                </a:r>
                <a:r>
                  <a:rPr lang="en-US" altLang="zh-CN" i="0">
                    <a:latin typeface="Cambria Math" panose="02040503050406030204" pitchFamily="18" charset="0"/>
                  </a:rPr>
                  <a:t>𝑖</a:t>
                </a:r>
                <a:r>
                  <a:rPr lang="zh-CN" altLang="zh-CN" i="0">
                    <a:latin typeface="Cambria Math" panose="02040503050406030204" pitchFamily="18" charset="0"/>
                  </a:rPr>
                  <a:t>/</a:t>
                </a:r>
                <a:r>
                  <a:rPr lang="en-US" altLang="zh-CN" i="0">
                    <a:latin typeface="Cambria Math" panose="02040503050406030204" pitchFamily="18" charset="0"/>
                  </a:rPr>
                  <a:t>10𝑘𝑉≤</a:t>
                </a:r>
                <a:r>
                  <a:rPr lang="zh-CN" altLang="zh-CN" i="0">
                    <a:latin typeface="Cambria Math" panose="02040503050406030204" pitchFamily="18" charset="0"/>
                  </a:rPr>
                  <a:t>(</a:t>
                </a:r>
                <a:r>
                  <a:rPr lang="en-US" altLang="zh-CN" i="0">
                    <a:latin typeface="Cambria Math" panose="02040503050406030204" pitchFamily="18" charset="0"/>
                  </a:rPr>
                  <a:t>2⋅𝑃</a:t>
                </a:r>
                <a:r>
                  <a:rPr lang="zh-CN" altLang="zh-CN" i="0">
                    <a:latin typeface="Cambria Math" panose="02040503050406030204" pitchFamily="18" charset="0"/>
                  </a:rPr>
                  <a:t>_</a:t>
                </a:r>
                <a:r>
                  <a:rPr lang="en-US" altLang="zh-CN" i="0">
                    <a:latin typeface="Cambria Math" panose="02040503050406030204" pitchFamily="18" charset="0"/>
                  </a:rPr>
                  <a:t>𝑝𝑜𝑤𝑒𝑟</a:t>
                </a:r>
                <a:r>
                  <a:rPr lang="zh-CN" altLang="zh-CN" i="0">
                    <a:latin typeface="Cambria Math" panose="02040503050406030204" pitchFamily="18" charset="0"/>
                  </a:rPr>
                  <a:t>)/</a:t>
                </a:r>
                <a:r>
                  <a:rPr lang="en-US" altLang="zh-CN" i="0">
                    <a:latin typeface="Cambria Math" panose="02040503050406030204" pitchFamily="18" charset="0"/>
                  </a:rPr>
                  <a:t>10𝑘𝑉          </a:t>
                </a:r>
                <a:r>
                  <a:rPr lang="zh-CN" altLang="zh-CN" i="0">
                    <a:latin typeface="Cambria Math" panose="02040503050406030204" pitchFamily="18" charset="0"/>
                  </a:rPr>
                  <a:t>电流约束)┤</a:t>
                </a:r>
                <a:endParaRPr lang="en-US" altLang="zh-CN" dirty="0"/>
              </a:p>
              <a:p>
                <a:r>
                  <a:rPr lang="zh-CN" altLang="en-US" dirty="0"/>
                  <a:t>通过优化目标函数，得到最终的结果。</a:t>
                </a:r>
                <a:endParaRPr lang="zh-CN" altLang="zh-CN" dirty="0"/>
              </a:p>
              <a:p>
                <a:endParaRPr lang="zh-CN" altLang="en-US" dirty="0"/>
              </a:p>
            </p:txBody>
          </p:sp>
        </mc:Fallback>
      </mc:AlternateContent>
      <p:sp>
        <p:nvSpPr>
          <p:cNvPr id="4" name="灯片编号占位符 3"/>
          <p:cNvSpPr>
            <a:spLocks noGrp="1"/>
          </p:cNvSpPr>
          <p:nvPr>
            <p:ph type="sldNum" sz="quarter" idx="10"/>
          </p:nvPr>
        </p:nvSpPr>
        <p:spPr/>
        <p:txBody>
          <a:bodyPr/>
          <a:lstStyle/>
          <a:p>
            <a:fld id="{B18EAD77-486C-432B-9EE9-E6FD5C91EB8A}" type="slidenum">
              <a:rPr lang="zh-CN" altLang="en-US" smtClean="0"/>
              <a:t>40</a:t>
            </a:fld>
            <a:endParaRPr lang="zh-CN" altLang="en-US"/>
          </a:p>
        </p:txBody>
      </p:sp>
    </p:spTree>
    <p:extLst>
      <p:ext uri="{BB962C8B-B14F-4D97-AF65-F5344CB8AC3E}">
        <p14:creationId xmlns:p14="http://schemas.microsoft.com/office/powerpoint/2010/main" val="18239154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我们对不同的建设费用上限情况进行了讨论：</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41</a:t>
            </a:fld>
            <a:endParaRPr lang="zh-CN" altLang="en-US"/>
          </a:p>
        </p:txBody>
      </p:sp>
    </p:spTree>
    <p:extLst>
      <p:ext uri="{BB962C8B-B14F-4D97-AF65-F5344CB8AC3E}">
        <p14:creationId xmlns:p14="http://schemas.microsoft.com/office/powerpoint/2010/main" val="493572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44</a:t>
            </a:fld>
            <a:endParaRPr lang="zh-CN" altLang="en-US"/>
          </a:p>
        </p:txBody>
      </p:sp>
    </p:spTree>
    <p:extLst>
      <p:ext uri="{BB962C8B-B14F-4D97-AF65-F5344CB8AC3E}">
        <p14:creationId xmlns:p14="http://schemas.microsoft.com/office/powerpoint/2010/main" val="3943308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45</a:t>
            </a:fld>
            <a:endParaRPr lang="zh-CN" altLang="en-US"/>
          </a:p>
        </p:txBody>
      </p:sp>
    </p:spTree>
    <p:extLst>
      <p:ext uri="{BB962C8B-B14F-4D97-AF65-F5344CB8AC3E}">
        <p14:creationId xmlns:p14="http://schemas.microsoft.com/office/powerpoint/2010/main" val="20253341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改变优化目标和约束条件，套用问题三中建立的模型。</a:t>
            </a:r>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46</a:t>
            </a:fld>
            <a:endParaRPr lang="zh-CN" altLang="en-US"/>
          </a:p>
        </p:txBody>
      </p:sp>
    </p:spTree>
    <p:extLst>
      <p:ext uri="{BB962C8B-B14F-4D97-AF65-F5344CB8AC3E}">
        <p14:creationId xmlns:p14="http://schemas.microsoft.com/office/powerpoint/2010/main" val="19152860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47</a:t>
            </a:fld>
            <a:endParaRPr lang="zh-CN" altLang="en-US"/>
          </a:p>
        </p:txBody>
      </p:sp>
    </p:spTree>
    <p:extLst>
      <p:ext uri="{BB962C8B-B14F-4D97-AF65-F5344CB8AC3E}">
        <p14:creationId xmlns:p14="http://schemas.microsoft.com/office/powerpoint/2010/main" val="26034275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我们对不同的</a:t>
            </a:r>
            <a:r>
              <a:rPr lang="zh-CN" altLang="zh-CN" sz="1200" kern="100" dirty="0">
                <a:effectLst/>
                <a:ea typeface="宋体" panose="02010600030101010101" pitchFamily="2" charset="-122"/>
                <a:cs typeface="Times New Roman" panose="02020603050405020304" pitchFamily="18" charset="0"/>
              </a:rPr>
              <a:t>最低用户可靠性</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情况进行了讨论：</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48</a:t>
            </a:fld>
            <a:endParaRPr lang="zh-CN" altLang="en-US"/>
          </a:p>
        </p:txBody>
      </p:sp>
    </p:spTree>
    <p:extLst>
      <p:ext uri="{BB962C8B-B14F-4D97-AF65-F5344CB8AC3E}">
        <p14:creationId xmlns:p14="http://schemas.microsoft.com/office/powerpoint/2010/main" val="34939645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51</a:t>
            </a:fld>
            <a:endParaRPr lang="zh-CN" altLang="en-US"/>
          </a:p>
        </p:txBody>
      </p:sp>
    </p:spTree>
    <p:extLst>
      <p:ext uri="{BB962C8B-B14F-4D97-AF65-F5344CB8AC3E}">
        <p14:creationId xmlns:p14="http://schemas.microsoft.com/office/powerpoint/2010/main" val="3263398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52</a:t>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本文</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建立了</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双层规划</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模型、用户可靠性评估模型和孤岛划分模型并通过</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遗传</a:t>
            </a:r>
            <a:r>
              <a:rPr lang="en-US" altLang="zh-CN" sz="1200" b="1" kern="100" dirty="0">
                <a:effectLst/>
                <a:latin typeface="Times New Roman" panose="02020603050405020304" pitchFamily="18" charset="0"/>
                <a:ea typeface="宋体" panose="02010600030101010101" pitchFamily="2" charset="-122"/>
              </a:rPr>
              <a:t>-</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模拟退火算法</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、最小生成树算法、</a:t>
            </a:r>
            <a:r>
              <a:rPr lang="zh-CN" altLang="zh-CN" sz="1200" b="1" kern="100" dirty="0">
                <a:effectLst/>
                <a:latin typeface="Times New Roman" panose="02020603050405020304" pitchFamily="18" charset="0"/>
                <a:ea typeface="宋体" panose="02010600030101010101" pitchFamily="2" charset="-122"/>
                <a:cs typeface="Times New Roman" panose="02020603050405020304" pitchFamily="18" charset="0"/>
              </a:rPr>
              <a:t>动态规划算法</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解决了不同情况下的配电网规划问题。</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针对问题一和问题二，在原有模型的基础上优化，使一个电源只有一条主线，并解决了两条主线一长一短的问题，使模型更加贴近实际生活。考虑了多种情况，让模型有更强普适性。</a:t>
            </a:r>
            <a:endParaRPr lang="en-US" altLang="zh-CN" sz="12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indent="0">
              <a:buNone/>
            </a:pPr>
            <a:r>
              <a:rPr lang="zh-CN" altLang="en-US" sz="1200" kern="100" dirty="0">
                <a:latin typeface="Times New Roman" panose="02020603050405020304" pitchFamily="18" charset="0"/>
                <a:ea typeface="宋体" panose="02010600030101010101" pitchFamily="2" charset="-122"/>
                <a:cs typeface="Times New Roman" panose="02020603050405020304" pitchFamily="18" charset="0"/>
              </a:rPr>
              <a:t>针对问题三和问题四，</a:t>
            </a:r>
            <a:r>
              <a:rPr lang="zh-CN" altLang="en-US" sz="1200" kern="100" dirty="0">
                <a:effectLst/>
                <a:latin typeface="Times New Roman" panose="02020603050405020304" pitchFamily="18" charset="0"/>
                <a:ea typeface="宋体" panose="02010600030101010101" pitchFamily="2" charset="-122"/>
                <a:cs typeface="Times New Roman" panose="02020603050405020304" pitchFamily="18" charset="0"/>
              </a:rPr>
              <a:t>通过合理的联络线增设提高了用户的用电可靠性，通过孤岛划分和关联矩阵解决了负荷恢复供电的情况和通路可行性。</a:t>
            </a:r>
            <a:endParaRPr lang="zh-CN" altLang="en-US" sz="1800" dirty="0"/>
          </a:p>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53</a:t>
            </a:fld>
            <a:endParaRPr lang="zh-CN" altLang="en-US"/>
          </a:p>
        </p:txBody>
      </p:sp>
    </p:spTree>
    <p:extLst>
      <p:ext uri="{BB962C8B-B14F-4D97-AF65-F5344CB8AC3E}">
        <p14:creationId xmlns:p14="http://schemas.microsoft.com/office/powerpoint/2010/main" val="17417023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54</a:t>
            </a:fld>
            <a:endParaRPr lang="zh-CN" altLang="en-US"/>
          </a:p>
        </p:txBody>
      </p:sp>
    </p:spTree>
    <p:extLst>
      <p:ext uri="{BB962C8B-B14F-4D97-AF65-F5344CB8AC3E}">
        <p14:creationId xmlns:p14="http://schemas.microsoft.com/office/powerpoint/2010/main" val="13302134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B18EAD77-486C-432B-9EE9-E6FD5C91EB8A}" type="slidenum">
              <a:rPr lang="zh-CN" altLang="en-US" smtClean="0"/>
              <a:t>55</a:t>
            </a:fld>
            <a:endParaRPr lang="zh-CN" altLang="en-US"/>
          </a:p>
        </p:txBody>
      </p:sp>
    </p:spTree>
    <p:extLst>
      <p:ext uri="{BB962C8B-B14F-4D97-AF65-F5344CB8AC3E}">
        <p14:creationId xmlns:p14="http://schemas.microsoft.com/office/powerpoint/2010/main" val="33274439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57</a:t>
            </a:fld>
            <a:endParaRPr lang="zh-CN" altLang="en-US"/>
          </a:p>
        </p:txBody>
      </p:sp>
    </p:spTree>
    <p:extLst>
      <p:ext uri="{BB962C8B-B14F-4D97-AF65-F5344CB8AC3E}">
        <p14:creationId xmlns:p14="http://schemas.microsoft.com/office/powerpoint/2010/main" val="20702572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58</a:t>
            </a:fld>
            <a:endParaRPr lang="zh-CN" altLang="en-US"/>
          </a:p>
        </p:txBody>
      </p:sp>
    </p:spTree>
    <p:extLst>
      <p:ext uri="{BB962C8B-B14F-4D97-AF65-F5344CB8AC3E}">
        <p14:creationId xmlns:p14="http://schemas.microsoft.com/office/powerpoint/2010/main" val="11660276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59</a:t>
            </a:fld>
            <a:endParaRPr lang="zh-CN" altLang="en-US"/>
          </a:p>
        </p:txBody>
      </p:sp>
    </p:spTree>
    <p:extLst>
      <p:ext uri="{BB962C8B-B14F-4D97-AF65-F5344CB8AC3E}">
        <p14:creationId xmlns:p14="http://schemas.microsoft.com/office/powerpoint/2010/main" val="4539002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60</a:t>
            </a:fld>
            <a:endParaRPr lang="zh-CN" altLang="en-US"/>
          </a:p>
        </p:txBody>
      </p:sp>
    </p:spTree>
    <p:extLst>
      <p:ext uri="{BB962C8B-B14F-4D97-AF65-F5344CB8AC3E}">
        <p14:creationId xmlns:p14="http://schemas.microsoft.com/office/powerpoint/2010/main" val="2363512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6</a:t>
            </a:fld>
            <a:endParaRPr lang="zh-CN" altLang="en-US"/>
          </a:p>
        </p:txBody>
      </p:sp>
    </p:spTree>
    <p:extLst>
      <p:ext uri="{BB962C8B-B14F-4D97-AF65-F5344CB8AC3E}">
        <p14:creationId xmlns:p14="http://schemas.microsoft.com/office/powerpoint/2010/main" val="350073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8EAD77-486C-432B-9EE9-E6FD5C91EB8A}" type="slidenum">
              <a:rPr lang="zh-CN" altLang="en-US" smtClean="0"/>
              <a:t>7</a:t>
            </a:fld>
            <a:endParaRPr lang="zh-CN" altLang="en-US"/>
          </a:p>
        </p:txBody>
      </p:sp>
    </p:spTree>
    <p:extLst>
      <p:ext uri="{BB962C8B-B14F-4D97-AF65-F5344CB8AC3E}">
        <p14:creationId xmlns:p14="http://schemas.microsoft.com/office/powerpoint/2010/main" val="4856817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8</a:t>
            </a:fld>
            <a:endParaRPr lang="zh-CN" altLang="en-US"/>
          </a:p>
        </p:txBody>
      </p:sp>
    </p:spTree>
    <p:extLst>
      <p:ext uri="{BB962C8B-B14F-4D97-AF65-F5344CB8AC3E}">
        <p14:creationId xmlns:p14="http://schemas.microsoft.com/office/powerpoint/2010/main" val="307683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建立双层规划模型：</a:t>
            </a:r>
            <a:endParaRPr lang="en-US" altLang="zh-CN" sz="1200" dirty="0"/>
          </a:p>
          <a:p>
            <a:r>
              <a:rPr lang="en-US" altLang="zh-CN" sz="1200" dirty="0"/>
              <a:t>1.</a:t>
            </a:r>
            <a:r>
              <a:rPr lang="zh-CN" altLang="en-US" sz="1200" dirty="0"/>
              <a:t>上层为主线规划，通过把负荷点进行聚类分析，用遗传</a:t>
            </a:r>
            <a:r>
              <a:rPr lang="en-US" altLang="zh-CN" sz="1200" dirty="0"/>
              <a:t>-</a:t>
            </a:r>
            <a:r>
              <a:rPr lang="zh-CN" altLang="en-US" sz="1200" dirty="0"/>
              <a:t>模拟退火算法求解。</a:t>
            </a:r>
            <a:endParaRPr lang="en-US" altLang="zh-CN" sz="1200" dirty="0"/>
          </a:p>
          <a:p>
            <a:r>
              <a:rPr lang="en-US" altLang="zh-CN" sz="1200" dirty="0"/>
              <a:t>2.</a:t>
            </a:r>
            <a:r>
              <a:rPr lang="zh-CN" altLang="en-US" sz="1200" dirty="0"/>
              <a:t>下层为支线规划，通过加权距离求得最优的支线规划。</a:t>
            </a:r>
            <a:endParaRPr lang="en-US" altLang="zh-CN" sz="1200" dirty="0"/>
          </a:p>
          <a:p>
            <a:r>
              <a:rPr lang="en-US" altLang="zh-CN" sz="1200" dirty="0"/>
              <a:t>3.</a:t>
            </a:r>
            <a:r>
              <a:rPr lang="zh-CN" altLang="en-US" sz="1200" b="1" dirty="0"/>
              <a:t>将支线规划得到的信息返回给主线</a:t>
            </a:r>
            <a:r>
              <a:rPr lang="zh-CN" altLang="en-US" sz="1200" dirty="0"/>
              <a:t>，再次进行主线规划，如此反复直至找到最优解。</a:t>
            </a:r>
            <a:endParaRPr lang="en-US" altLang="zh-CN" sz="1200" dirty="0"/>
          </a:p>
          <a:p>
            <a:r>
              <a:rPr lang="en-US" altLang="zh-CN" sz="1200" dirty="0"/>
              <a:t>4.</a:t>
            </a:r>
            <a:r>
              <a:rPr lang="zh-CN" altLang="en-US" sz="1200" dirty="0"/>
              <a:t>进行可靠性计算。</a:t>
            </a:r>
            <a:endParaRPr lang="en-US" altLang="zh-CN" sz="1200" dirty="0"/>
          </a:p>
          <a:p>
            <a:endParaRPr lang="zh-CN" altLang="en-US" dirty="0"/>
          </a:p>
        </p:txBody>
      </p:sp>
      <p:sp>
        <p:nvSpPr>
          <p:cNvPr id="4" name="灯片编号占位符 3"/>
          <p:cNvSpPr>
            <a:spLocks noGrp="1"/>
          </p:cNvSpPr>
          <p:nvPr>
            <p:ph type="sldNum" sz="quarter" idx="10"/>
          </p:nvPr>
        </p:nvSpPr>
        <p:spPr/>
        <p:txBody>
          <a:bodyPr/>
          <a:lstStyle/>
          <a:p>
            <a:fld id="{B18EAD77-486C-432B-9EE9-E6FD5C91EB8A}" type="slidenum">
              <a:rPr lang="zh-CN" altLang="en-US" smtClean="0"/>
              <a:t>9</a:t>
            </a:fld>
            <a:endParaRPr lang="zh-CN" altLang="en-US"/>
          </a:p>
        </p:txBody>
      </p:sp>
    </p:spTree>
    <p:extLst>
      <p:ext uri="{BB962C8B-B14F-4D97-AF65-F5344CB8AC3E}">
        <p14:creationId xmlns:p14="http://schemas.microsoft.com/office/powerpoint/2010/main" val="4010849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9C17F9E5-2C3F-427E-9E18-8DB1205C1BD4}" type="datetimeFigureOut">
              <a:rPr lang="zh-CN" altLang="en-US" smtClean="0"/>
              <a:t>2022/11/25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1635508-54A0-4FB0-A4C5-6467DE85E92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17F9E5-2C3F-427E-9E18-8DB1205C1BD4}" type="datetimeFigureOut">
              <a:rPr lang="zh-CN" altLang="en-US" smtClean="0"/>
              <a:t>2022/11/25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635508-54A0-4FB0-A4C5-6467DE85E92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2.xml"/><Relationship Id="rId13" Type="http://schemas.openxmlformats.org/officeDocument/2006/relationships/chart" Target="../charts/chart2.xml"/><Relationship Id="rId3" Type="http://schemas.microsoft.com/office/2007/relationships/media" Target="../media/media2.mp4"/><Relationship Id="rId7" Type="http://schemas.openxmlformats.org/officeDocument/2006/relationships/slideLayout" Target="../slideLayouts/slideLayout2.xml"/><Relationship Id="rId12" Type="http://schemas.openxmlformats.org/officeDocument/2006/relationships/image" Target="../media/image1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11" Type="http://schemas.openxmlformats.org/officeDocument/2006/relationships/image" Target="../media/image17.png"/><Relationship Id="rId5" Type="http://schemas.microsoft.com/office/2007/relationships/media" Target="../media/media3.mp4"/><Relationship Id="rId10" Type="http://schemas.openxmlformats.org/officeDocument/2006/relationships/image" Target="../media/image16.png"/><Relationship Id="rId4" Type="http://schemas.openxmlformats.org/officeDocument/2006/relationships/video" Target="../media/media2.mp4"/><Relationship Id="rId9" Type="http://schemas.openxmlformats.org/officeDocument/2006/relationships/chart" Target="../charts/chart1.xml"/><Relationship Id="rId14" Type="http://schemas.openxmlformats.org/officeDocument/2006/relationships/chart" Target="../charts/chart3.xml"/></Relationships>
</file>

<file path=ppt/slides/_rels/slide13.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1.jpeg"/><Relationship Id="rId5" Type="http://schemas.openxmlformats.org/officeDocument/2006/relationships/image" Target="../media/image20.jp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280.png"/></Relationships>
</file>

<file path=ppt/slides/_rels/slide2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emf"/></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0.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60.png"/><Relationship Id="rId4" Type="http://schemas.openxmlformats.org/officeDocument/2006/relationships/image" Target="../media/image450.png"/></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400.png"/></Relationships>
</file>

<file path=ppt/slides/_rels/slide39.xml.rels><?xml version="1.0" encoding="UTF-8" standalone="yes"?>
<Relationships xmlns="http://schemas.openxmlformats.org/package/2006/relationships"><Relationship Id="rId3" Type="http://schemas.openxmlformats.org/officeDocument/2006/relationships/image" Target="../media/image470.png"/><Relationship Id="rId7"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5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microsoft.com/office/2007/relationships/hdphoto" Target="../media/hdphoto1.wdp"/></Relationships>
</file>

<file path=ppt/slides/_rels/slide5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58.xml.rels><?xml version="1.0" encoding="UTF-8" standalone="yes"?>
<Relationships xmlns="http://schemas.openxmlformats.org/package/2006/relationships"><Relationship Id="rId3" Type="http://schemas.openxmlformats.org/officeDocument/2006/relationships/image" Target="../media/image62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t="20323" r="14726" b="48018"/>
          <a:stretch>
            <a:fillRect/>
          </a:stretch>
        </p:blipFill>
        <p:spPr>
          <a:xfrm>
            <a:off x="15050" y="5223309"/>
            <a:ext cx="5870824" cy="1634689"/>
          </a:xfrm>
          <a:prstGeom prst="rect">
            <a:avLst/>
          </a:prstGeom>
        </p:spPr>
      </p:pic>
      <p:grpSp>
        <p:nvGrpSpPr>
          <p:cNvPr id="2" name="组合 1"/>
          <p:cNvGrpSpPr/>
          <p:nvPr/>
        </p:nvGrpSpPr>
        <p:grpSpPr>
          <a:xfrm>
            <a:off x="4705866" y="0"/>
            <a:ext cx="2780268" cy="3063728"/>
            <a:chOff x="4705866" y="0"/>
            <a:chExt cx="2780268" cy="3063728"/>
          </a:xfrm>
        </p:grpSpPr>
        <p:sp>
          <p:nvSpPr>
            <p:cNvPr id="28" name="任意多边形 27"/>
            <p:cNvSpPr/>
            <p:nvPr/>
          </p:nvSpPr>
          <p:spPr>
            <a:xfrm>
              <a:off x="4705866" y="0"/>
              <a:ext cx="2780268" cy="3063728"/>
            </a:xfrm>
            <a:custGeom>
              <a:avLst/>
              <a:gdLst>
                <a:gd name="connsiteX0" fmla="*/ 0 w 2780268"/>
                <a:gd name="connsiteY0" fmla="*/ 0 h 3063728"/>
                <a:gd name="connsiteX1" fmla="*/ 2780268 w 2780268"/>
                <a:gd name="connsiteY1" fmla="*/ 0 h 3063728"/>
                <a:gd name="connsiteX2" fmla="*/ 2780268 w 2780268"/>
                <a:gd name="connsiteY2" fmla="*/ 1673594 h 3063728"/>
                <a:gd name="connsiteX3" fmla="*/ 1390134 w 2780268"/>
                <a:gd name="connsiteY3" fmla="*/ 3063728 h 3063728"/>
                <a:gd name="connsiteX4" fmla="*/ 0 w 2780268"/>
                <a:gd name="connsiteY4" fmla="*/ 1673594 h 30637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0268" h="3063728">
                  <a:moveTo>
                    <a:pt x="0" y="0"/>
                  </a:moveTo>
                  <a:lnTo>
                    <a:pt x="2780268" y="0"/>
                  </a:lnTo>
                  <a:lnTo>
                    <a:pt x="2780268" y="1673594"/>
                  </a:lnTo>
                  <a:cubicBezTo>
                    <a:pt x="2780268" y="2441344"/>
                    <a:pt x="2157884" y="3063728"/>
                    <a:pt x="1390134" y="3063728"/>
                  </a:cubicBezTo>
                  <a:cubicBezTo>
                    <a:pt x="622384" y="3063728"/>
                    <a:pt x="0" y="2441344"/>
                    <a:pt x="0" y="1673594"/>
                  </a:cubicBezTo>
                  <a:close/>
                </a:path>
              </a:pathLst>
            </a:cu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875891" y="408799"/>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4" name="矩形 13"/>
          <p:cNvSpPr/>
          <p:nvPr/>
        </p:nvSpPr>
        <p:spPr>
          <a:xfrm>
            <a:off x="0" y="5223310"/>
            <a:ext cx="12192000" cy="1634689"/>
          </a:xfrm>
          <a:prstGeom prst="rect">
            <a:avLst/>
          </a:prstGeom>
          <a:gradFill flip="none" rotWithShape="1">
            <a:gsLst>
              <a:gs pos="0">
                <a:srgbClr val="014924"/>
              </a:gs>
              <a:gs pos="51000">
                <a:srgbClr val="014924"/>
              </a:gs>
              <a:gs pos="80000">
                <a:srgbClr val="014924">
                  <a:alpha val="80000"/>
                </a:srgbClr>
              </a:gs>
              <a:gs pos="100000">
                <a:srgbClr val="014924">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0" y="5053673"/>
            <a:ext cx="12192000"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528456" y="3183288"/>
            <a:ext cx="11109358" cy="923330"/>
          </a:xfrm>
          <a:prstGeom prst="rect">
            <a:avLst/>
          </a:prstGeom>
          <a:noFill/>
        </p:spPr>
        <p:txBody>
          <a:bodyPr wrap="square" rtlCol="0">
            <a:spAutoFit/>
          </a:bodyPr>
          <a:lstStyle/>
          <a:p>
            <a:pPr algn="ctr"/>
            <a:r>
              <a:rPr lang="zh-CN" altLang="en-US" sz="5400" b="1" dirty="0">
                <a:solidFill>
                  <a:srgbClr val="014924"/>
                </a:solidFill>
                <a:latin typeface="微软雅黑" panose="020B0503020204020204" pitchFamily="34" charset="-122"/>
                <a:ea typeface="微软雅黑" panose="020B0503020204020204" pitchFamily="34" charset="-122"/>
              </a:rPr>
              <a:t>基于用电可靠性的配电网规划模型</a:t>
            </a:r>
          </a:p>
        </p:txBody>
      </p:sp>
      <p:sp>
        <p:nvSpPr>
          <p:cNvPr id="21" name="文本框 20"/>
          <p:cNvSpPr txBox="1"/>
          <p:nvPr/>
        </p:nvSpPr>
        <p:spPr>
          <a:xfrm>
            <a:off x="1721062" y="5749998"/>
            <a:ext cx="4301972"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答辩人：曾子林</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凌国明   郑博文</a:t>
            </a:r>
          </a:p>
        </p:txBody>
      </p:sp>
      <p:sp>
        <p:nvSpPr>
          <p:cNvPr id="22" name="文本框 21"/>
          <p:cNvSpPr txBox="1"/>
          <p:nvPr/>
        </p:nvSpPr>
        <p:spPr>
          <a:xfrm>
            <a:off x="6944062" y="5749998"/>
            <a:ext cx="497361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solidFill>
                  <a:schemeClr val="bg1"/>
                </a:solidFill>
                <a:latin typeface="微软雅黑" panose="020B0503020204020204" pitchFamily="34" charset="-122"/>
                <a:ea typeface="微软雅黑" panose="020B0503020204020204" pitchFamily="34" charset="-122"/>
              </a:rPr>
              <a:t>队员：曾子林</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凌国明   郑博文</a:t>
            </a:r>
            <a:r>
              <a:rPr lang="en-US" altLang="zh-CN" dirty="0">
                <a:solidFill>
                  <a:schemeClr val="bg1"/>
                </a:solidFill>
                <a:latin typeface="微软雅黑" panose="020B0503020204020204" pitchFamily="34" charset="-122"/>
                <a:ea typeface="微软雅黑" panose="020B0503020204020204" pitchFamily="34" charset="-122"/>
              </a:rPr>
              <a:t>   </a:t>
            </a:r>
            <a:r>
              <a:rPr lang="zh-CN" altLang="en-US" dirty="0">
                <a:solidFill>
                  <a:schemeClr val="bg1"/>
                </a:solidFill>
                <a:latin typeface="微软雅黑" panose="020B0503020204020204" pitchFamily="34" charset="-122"/>
                <a:ea typeface="微软雅黑" panose="020B0503020204020204" pitchFamily="34" charset="-122"/>
              </a:rPr>
              <a:t>李艳会</a:t>
            </a:r>
          </a:p>
        </p:txBody>
      </p:sp>
      <p:pic>
        <p:nvPicPr>
          <p:cNvPr id="6" name="图片 5"/>
          <p:cNvPicPr>
            <a:picLocks noChangeAspect="1"/>
          </p:cNvPicPr>
          <p:nvPr/>
        </p:nvPicPr>
        <p:blipFill>
          <a:blip r:embed="rId4" cstate="print">
            <a:extLst>
              <a:ext uri="{BEBA8EAE-BF5A-486C-A8C5-ECC9F3942E4B}">
                <a14:imgProps xmlns:a14="http://schemas.microsoft.com/office/drawing/2010/main">
                  <a14:imgLayer r:embed="rId5">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14939" y="650634"/>
            <a:ext cx="1936392" cy="193081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668275" y="117180"/>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a:extLst>
              <a:ext uri="{FF2B5EF4-FFF2-40B4-BE49-F238E27FC236}">
                <a16:creationId xmlns:a16="http://schemas.microsoft.com/office/drawing/2014/main" id="{E040EDD5-075B-8F58-3B39-F17FF1404A18}"/>
              </a:ext>
            </a:extLst>
          </p:cNvPr>
          <p:cNvGrpSpPr/>
          <p:nvPr/>
        </p:nvGrpSpPr>
        <p:grpSpPr>
          <a:xfrm>
            <a:off x="299553" y="1492241"/>
            <a:ext cx="11331620" cy="4998928"/>
            <a:chOff x="17813" y="0"/>
            <a:chExt cx="7497165" cy="3235473"/>
          </a:xfrm>
        </p:grpSpPr>
        <p:pic>
          <p:nvPicPr>
            <p:cNvPr id="11" name="图片 10">
              <a:extLst>
                <a:ext uri="{FF2B5EF4-FFF2-40B4-BE49-F238E27FC236}">
                  <a16:creationId xmlns:a16="http://schemas.microsoft.com/office/drawing/2014/main" id="{EB3A39AA-FBCA-C455-909A-9227D481F4AB}"/>
                </a:ext>
              </a:extLst>
            </p:cNvPr>
            <p:cNvPicPr>
              <a:picLocks noChangeAspect="1"/>
            </p:cNvPicPr>
            <p:nvPr/>
          </p:nvPicPr>
          <p:blipFill rotWithShape="1">
            <a:blip r:embed="rId3"/>
            <a:srcRect l="-13" r="12449"/>
            <a:stretch/>
          </p:blipFill>
          <p:spPr>
            <a:xfrm>
              <a:off x="6633426" y="75850"/>
              <a:ext cx="881552" cy="2625740"/>
            </a:xfrm>
            <a:prstGeom prst="rect">
              <a:avLst/>
            </a:prstGeom>
          </p:spPr>
        </p:pic>
        <p:pic>
          <p:nvPicPr>
            <p:cNvPr id="12" name="图片 11" descr="图表, 散点图&#10;&#10;描述已自动生成">
              <a:extLst>
                <a:ext uri="{FF2B5EF4-FFF2-40B4-BE49-F238E27FC236}">
                  <a16:creationId xmlns:a16="http://schemas.microsoft.com/office/drawing/2014/main" id="{195005F4-E649-A38B-DA63-7D99A7DC33C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679" t="3212" r="21256" b="3997"/>
            <a:stretch/>
          </p:blipFill>
          <p:spPr bwMode="auto">
            <a:xfrm>
              <a:off x="17813" y="0"/>
              <a:ext cx="2165985" cy="1547495"/>
            </a:xfrm>
            <a:prstGeom prst="rect">
              <a:avLst/>
            </a:prstGeom>
            <a:noFill/>
            <a:ln>
              <a:noFill/>
            </a:ln>
            <a:extLst>
              <a:ext uri="{53640926-AAD7-44D8-BBD7-CCE9431645EC}">
                <a14:shadowObscured xmlns:a14="http://schemas.microsoft.com/office/drawing/2010/main"/>
              </a:ext>
            </a:extLst>
          </p:spPr>
        </p:pic>
        <p:pic>
          <p:nvPicPr>
            <p:cNvPr id="14" name="图片 13" descr="图表&#10;&#10;描述已自动生成">
              <a:extLst>
                <a:ext uri="{FF2B5EF4-FFF2-40B4-BE49-F238E27FC236}">
                  <a16:creationId xmlns:a16="http://schemas.microsoft.com/office/drawing/2014/main" id="{B8899E98-6EF7-CD91-45AD-ADC33464A72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563" t="3318" r="21201" b="3479"/>
            <a:stretch/>
          </p:blipFill>
          <p:spPr bwMode="auto">
            <a:xfrm>
              <a:off x="2263743" y="1685814"/>
              <a:ext cx="2162810" cy="1547495"/>
            </a:xfrm>
            <a:prstGeom prst="rect">
              <a:avLst/>
            </a:prstGeom>
            <a:noFill/>
            <a:ln>
              <a:noFill/>
            </a:ln>
            <a:extLst>
              <a:ext uri="{53640926-AAD7-44D8-BBD7-CCE9431645EC}">
                <a14:shadowObscured xmlns:a14="http://schemas.microsoft.com/office/drawing/2010/main"/>
              </a:ext>
            </a:extLst>
          </p:spPr>
        </p:pic>
        <p:pic>
          <p:nvPicPr>
            <p:cNvPr id="16" name="图片 15" descr="图表&#10;&#10;描述已自动生成">
              <a:extLst>
                <a:ext uri="{FF2B5EF4-FFF2-40B4-BE49-F238E27FC236}">
                  <a16:creationId xmlns:a16="http://schemas.microsoft.com/office/drawing/2014/main" id="{66ECF020-C859-FA59-EAFF-9E22BF5576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606" t="3781" r="21080" b="3462"/>
            <a:stretch/>
          </p:blipFill>
          <p:spPr bwMode="auto">
            <a:xfrm>
              <a:off x="18580" y="1680357"/>
              <a:ext cx="2174875" cy="1547495"/>
            </a:xfrm>
            <a:prstGeom prst="rect">
              <a:avLst/>
            </a:prstGeom>
            <a:noFill/>
            <a:ln>
              <a:noFill/>
            </a:ln>
            <a:extLst>
              <a:ext uri="{53640926-AAD7-44D8-BBD7-CCE9431645EC}">
                <a14:shadowObscured xmlns:a14="http://schemas.microsoft.com/office/drawing/2010/main"/>
              </a:ext>
            </a:extLst>
          </p:spPr>
        </p:pic>
        <p:pic>
          <p:nvPicPr>
            <p:cNvPr id="17" name="图片 16">
              <a:extLst>
                <a:ext uri="{FF2B5EF4-FFF2-40B4-BE49-F238E27FC236}">
                  <a16:creationId xmlns:a16="http://schemas.microsoft.com/office/drawing/2014/main" id="{E3B7987F-E3D9-FECB-6A81-CF7DE7EDF670}"/>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5658" t="3639" r="21244" b="3681"/>
            <a:stretch/>
          </p:blipFill>
          <p:spPr bwMode="auto">
            <a:xfrm>
              <a:off x="2262249" y="0"/>
              <a:ext cx="2170430" cy="1547495"/>
            </a:xfrm>
            <a:prstGeom prst="rect">
              <a:avLst/>
            </a:prstGeom>
            <a:noFill/>
            <a:ln>
              <a:noFill/>
            </a:ln>
            <a:extLst>
              <a:ext uri="{53640926-AAD7-44D8-BBD7-CCE9431645EC}">
                <a14:shadowObscured xmlns:a14="http://schemas.microsoft.com/office/drawing/2010/main"/>
              </a:ext>
            </a:extLst>
          </p:spPr>
        </p:pic>
        <p:pic>
          <p:nvPicPr>
            <p:cNvPr id="18" name="图片 17">
              <a:extLst>
                <a:ext uri="{FF2B5EF4-FFF2-40B4-BE49-F238E27FC236}">
                  <a16:creationId xmlns:a16="http://schemas.microsoft.com/office/drawing/2014/main" id="{6E05744F-30F3-E60E-5365-3D70DFE1E1F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5659" t="5244" r="21142" b="2013"/>
            <a:stretch/>
          </p:blipFill>
          <p:spPr bwMode="auto">
            <a:xfrm>
              <a:off x="4518561" y="0"/>
              <a:ext cx="2172970" cy="1547495"/>
            </a:xfrm>
            <a:prstGeom prst="rect">
              <a:avLst/>
            </a:prstGeom>
            <a:noFill/>
            <a:ln>
              <a:noFill/>
            </a:ln>
            <a:extLst>
              <a:ext uri="{53640926-AAD7-44D8-BBD7-CCE9431645EC}">
                <a14:shadowObscured xmlns:a14="http://schemas.microsoft.com/office/drawing/2010/main"/>
              </a:ext>
            </a:extLst>
          </p:spPr>
        </p:pic>
        <p:pic>
          <p:nvPicPr>
            <p:cNvPr id="19" name="图片 18" descr="图表&#10;&#10;描述已自动生成">
              <a:extLst>
                <a:ext uri="{FF2B5EF4-FFF2-40B4-BE49-F238E27FC236}">
                  <a16:creationId xmlns:a16="http://schemas.microsoft.com/office/drawing/2014/main" id="{A2B64176-A975-218C-0C88-7B6610E335ED}"/>
                </a:ext>
              </a:extLst>
            </p:cNvPr>
            <p:cNvPicPr>
              <a:picLocks noChangeAspect="1"/>
            </p:cNvPicPr>
            <p:nvPr/>
          </p:nvPicPr>
          <p:blipFill rotWithShape="1">
            <a:blip r:embed="rId9"/>
            <a:srcRect l="5713" t="4287" r="21183" b="2547"/>
            <a:stretch/>
          </p:blipFill>
          <p:spPr bwMode="auto">
            <a:xfrm>
              <a:off x="4517833" y="1680357"/>
              <a:ext cx="2171065" cy="1555116"/>
            </a:xfrm>
            <a:prstGeom prst="rect">
              <a:avLst/>
            </a:prstGeom>
            <a:ln>
              <a:noFill/>
            </a:ln>
            <a:extLst>
              <a:ext uri="{53640926-AAD7-44D8-BBD7-CCE9431645EC}">
                <a14:shadowObscured xmlns:a14="http://schemas.microsoft.com/office/drawing/2010/main"/>
              </a:ext>
            </a:extLst>
          </p:spPr>
        </p:pic>
      </p:grpSp>
      <p:grpSp>
        <p:nvGrpSpPr>
          <p:cNvPr id="3" name="组合 2">
            <a:extLst>
              <a:ext uri="{FF2B5EF4-FFF2-40B4-BE49-F238E27FC236}">
                <a16:creationId xmlns:a16="http://schemas.microsoft.com/office/drawing/2014/main" id="{90BD1118-3824-B166-98C6-20B027E949DC}"/>
              </a:ext>
            </a:extLst>
          </p:cNvPr>
          <p:cNvGrpSpPr/>
          <p:nvPr/>
        </p:nvGrpSpPr>
        <p:grpSpPr>
          <a:xfrm>
            <a:off x="412596" y="839955"/>
            <a:ext cx="3175340" cy="594134"/>
            <a:chOff x="825910" y="2762865"/>
            <a:chExt cx="1927122" cy="594134"/>
          </a:xfrm>
        </p:grpSpPr>
        <p:sp>
          <p:nvSpPr>
            <p:cNvPr id="4" name="矩形: 圆角 3">
              <a:extLst>
                <a:ext uri="{FF2B5EF4-FFF2-40B4-BE49-F238E27FC236}">
                  <a16:creationId xmlns:a16="http://schemas.microsoft.com/office/drawing/2014/main" id="{EC8698B0-FFBE-2234-C934-4799E2BEA2CA}"/>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FE3BC5F4-0373-AB95-497D-07AC2AB3CFEA}"/>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双层规划步骤图</a:t>
              </a:r>
            </a:p>
          </p:txBody>
        </p:sp>
      </p:grpSp>
      <p:sp>
        <p:nvSpPr>
          <p:cNvPr id="6" name="文本框 2">
            <a:extLst>
              <a:ext uri="{FF2B5EF4-FFF2-40B4-BE49-F238E27FC236}">
                <a16:creationId xmlns:a16="http://schemas.microsoft.com/office/drawing/2014/main" id="{2F2D10CF-BA1A-FFDE-4027-C3BC6DF610E5}"/>
              </a:ext>
            </a:extLst>
          </p:cNvPr>
          <p:cNvSpPr txBox="1">
            <a:spLocks noChangeArrowheads="1"/>
          </p:cNvSpPr>
          <p:nvPr/>
        </p:nvSpPr>
        <p:spPr bwMode="auto">
          <a:xfrm>
            <a:off x="2355273" y="1639366"/>
            <a:ext cx="1020154"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Step1:</a:t>
            </a:r>
            <a:r>
              <a:rPr lang="zh-CN" sz="1400" kern="100" dirty="0">
                <a:effectLst/>
                <a:latin typeface="等线" panose="02010600030101010101" pitchFamily="2" charset="-122"/>
                <a:ea typeface="等线" panose="02010600030101010101" pitchFamily="2" charset="-122"/>
                <a:cs typeface="Times New Roman" panose="02020603050405020304" pitchFamily="18" charset="0"/>
              </a:rPr>
              <a:t>聚类</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2">
            <a:extLst>
              <a:ext uri="{FF2B5EF4-FFF2-40B4-BE49-F238E27FC236}">
                <a16:creationId xmlns:a16="http://schemas.microsoft.com/office/drawing/2014/main" id="{E466401E-1794-1EB3-C0EA-F41B7147EC62}"/>
              </a:ext>
            </a:extLst>
          </p:cNvPr>
          <p:cNvSpPr txBox="1">
            <a:spLocks noChangeArrowheads="1"/>
          </p:cNvSpPr>
          <p:nvPr/>
        </p:nvSpPr>
        <p:spPr bwMode="auto">
          <a:xfrm>
            <a:off x="5431147" y="1639365"/>
            <a:ext cx="1440851"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Step2:</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主线规划</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2">
            <a:extLst>
              <a:ext uri="{FF2B5EF4-FFF2-40B4-BE49-F238E27FC236}">
                <a16:creationId xmlns:a16="http://schemas.microsoft.com/office/drawing/2014/main" id="{410B6BAC-7B6E-4BB4-88C5-15179CF966B4}"/>
              </a:ext>
            </a:extLst>
          </p:cNvPr>
          <p:cNvSpPr txBox="1">
            <a:spLocks noChangeArrowheads="1"/>
          </p:cNvSpPr>
          <p:nvPr/>
        </p:nvSpPr>
        <p:spPr bwMode="auto">
          <a:xfrm>
            <a:off x="8543636" y="1666985"/>
            <a:ext cx="1744811"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Step3:</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一级支线规划</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2">
            <a:extLst>
              <a:ext uri="{FF2B5EF4-FFF2-40B4-BE49-F238E27FC236}">
                <a16:creationId xmlns:a16="http://schemas.microsoft.com/office/drawing/2014/main" id="{87FB4978-DC38-86B1-9B39-C5C9FE21EE26}"/>
              </a:ext>
            </a:extLst>
          </p:cNvPr>
          <p:cNvSpPr txBox="1">
            <a:spLocks noChangeArrowheads="1"/>
          </p:cNvSpPr>
          <p:nvPr/>
        </p:nvSpPr>
        <p:spPr bwMode="auto">
          <a:xfrm>
            <a:off x="1811397" y="4219664"/>
            <a:ext cx="1744811"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Step4:</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二级支线规划</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2">
            <a:extLst>
              <a:ext uri="{FF2B5EF4-FFF2-40B4-BE49-F238E27FC236}">
                <a16:creationId xmlns:a16="http://schemas.microsoft.com/office/drawing/2014/main" id="{6B871F0E-2DD5-8B9B-913F-E2E57EA920A4}"/>
              </a:ext>
            </a:extLst>
          </p:cNvPr>
          <p:cNvSpPr txBox="1">
            <a:spLocks noChangeArrowheads="1"/>
          </p:cNvSpPr>
          <p:nvPr/>
        </p:nvSpPr>
        <p:spPr bwMode="auto">
          <a:xfrm>
            <a:off x="5066894" y="4205943"/>
            <a:ext cx="1896268"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Step5:</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初步配电网规划</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 name="文本框 2">
            <a:extLst>
              <a:ext uri="{FF2B5EF4-FFF2-40B4-BE49-F238E27FC236}">
                <a16:creationId xmlns:a16="http://schemas.microsoft.com/office/drawing/2014/main" id="{6C98CD50-4CEA-CA70-ED68-51A04AD275A9}"/>
              </a:ext>
            </a:extLst>
          </p:cNvPr>
          <p:cNvSpPr txBox="1">
            <a:spLocks noChangeArrowheads="1"/>
          </p:cNvSpPr>
          <p:nvPr/>
        </p:nvSpPr>
        <p:spPr bwMode="auto">
          <a:xfrm>
            <a:off x="8484335" y="4205942"/>
            <a:ext cx="1896268" cy="307777"/>
          </a:xfrm>
          <a:prstGeom prst="rect">
            <a:avLst/>
          </a:prstGeom>
          <a:noFill/>
          <a:ln w="9525">
            <a:noFill/>
            <a:miter lim="800000"/>
            <a:headEnd/>
            <a:tailEnd/>
          </a:ln>
        </p:spPr>
        <p:txBody>
          <a:bodyPr rot="0" vert="horz" wrap="square" lIns="91440" tIns="45720" rIns="91440" bIns="45720" anchor="t" anchorCtr="0">
            <a:spAutoFit/>
          </a:bodyPr>
          <a:lstStyle/>
          <a:p>
            <a:pPr algn="ctr"/>
            <a:r>
              <a:rPr lang="en-US" sz="1400" kern="100" dirty="0">
                <a:effectLst/>
                <a:latin typeface="Times New Roman" panose="02020603050405020304" pitchFamily="18" charset="0"/>
                <a:ea typeface="等线" panose="02010600030101010101" pitchFamily="2" charset="-122"/>
                <a:cs typeface="Times New Roman" panose="02020603050405020304" pitchFamily="18" charset="0"/>
              </a:rPr>
              <a:t>Step6:</a:t>
            </a:r>
            <a:r>
              <a:rPr lang="zh-CN" altLang="en-US" sz="1400" kern="100" dirty="0">
                <a:effectLst/>
                <a:latin typeface="等线" panose="02010600030101010101" pitchFamily="2" charset="-122"/>
                <a:ea typeface="等线" panose="02010600030101010101" pitchFamily="2" charset="-122"/>
                <a:cs typeface="Times New Roman" panose="02020603050405020304" pitchFamily="18" charset="0"/>
              </a:rPr>
              <a:t>最优配电网规划</a:t>
            </a:r>
            <a:endParaRPr 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9F68A13B-6E7F-A859-CD83-E0BC7E785D56}"/>
              </a:ext>
            </a:extLst>
          </p:cNvPr>
          <p:cNvSpPr/>
          <p:nvPr/>
        </p:nvSpPr>
        <p:spPr>
          <a:xfrm>
            <a:off x="2994491" y="243297"/>
            <a:ext cx="120519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spTree>
    <p:extLst>
      <p:ext uri="{BB962C8B-B14F-4D97-AF65-F5344CB8AC3E}">
        <p14:creationId xmlns:p14="http://schemas.microsoft.com/office/powerpoint/2010/main" val="1852375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3" name="组合 2">
            <a:extLst>
              <a:ext uri="{FF2B5EF4-FFF2-40B4-BE49-F238E27FC236}">
                <a16:creationId xmlns:a16="http://schemas.microsoft.com/office/drawing/2014/main" id="{ADB9B242-86C6-4090-3025-86D3827AA031}"/>
              </a:ext>
            </a:extLst>
          </p:cNvPr>
          <p:cNvGrpSpPr/>
          <p:nvPr/>
        </p:nvGrpSpPr>
        <p:grpSpPr>
          <a:xfrm>
            <a:off x="401344" y="983227"/>
            <a:ext cx="2707616" cy="897229"/>
            <a:chOff x="825910" y="2762865"/>
            <a:chExt cx="1927122" cy="897229"/>
          </a:xfrm>
        </p:grpSpPr>
        <p:sp>
          <p:nvSpPr>
            <p:cNvPr id="11" name="矩形: 圆角 10">
              <a:extLst>
                <a:ext uri="{FF2B5EF4-FFF2-40B4-BE49-F238E27FC236}">
                  <a16:creationId xmlns:a16="http://schemas.microsoft.com/office/drawing/2014/main" id="{7DA4DD68-F100-EB7D-919B-DB41B4F8BD66}"/>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a:extLst>
                <a:ext uri="{FF2B5EF4-FFF2-40B4-BE49-F238E27FC236}">
                  <a16:creationId xmlns:a16="http://schemas.microsoft.com/office/drawing/2014/main" id="{68213B3B-DCCB-AFD7-51BF-F0C11431CD77}"/>
                </a:ext>
              </a:extLst>
            </p:cNvPr>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聚类簇数讨论</a:t>
              </a:r>
            </a:p>
          </p:txBody>
        </p:sp>
      </p:grpSp>
      <p:pic>
        <p:nvPicPr>
          <p:cNvPr id="13" name="图片 12">
            <a:extLst>
              <a:ext uri="{FF2B5EF4-FFF2-40B4-BE49-F238E27FC236}">
                <a16:creationId xmlns:a16="http://schemas.microsoft.com/office/drawing/2014/main" id="{D250E6EC-BA6E-9DDD-71DE-5152C6F7325C}"/>
              </a:ext>
            </a:extLst>
          </p:cNvPr>
          <p:cNvPicPr>
            <a:picLocks noChangeAspect="1"/>
          </p:cNvPicPr>
          <p:nvPr/>
        </p:nvPicPr>
        <p:blipFill>
          <a:blip r:embed="rId3"/>
          <a:stretch>
            <a:fillRect/>
          </a:stretch>
        </p:blipFill>
        <p:spPr>
          <a:xfrm>
            <a:off x="4654893" y="983227"/>
            <a:ext cx="7242140" cy="5954276"/>
          </a:xfrm>
          <a:prstGeom prst="rect">
            <a:avLst/>
          </a:prstGeom>
        </p:spPr>
      </p:pic>
      <p:sp>
        <p:nvSpPr>
          <p:cNvPr id="4" name="矩形: 圆角 3">
            <a:extLst>
              <a:ext uri="{FF2B5EF4-FFF2-40B4-BE49-F238E27FC236}">
                <a16:creationId xmlns:a16="http://schemas.microsoft.com/office/drawing/2014/main" id="{411C7376-A805-4FBE-7337-B962781CDA06}"/>
              </a:ext>
            </a:extLst>
          </p:cNvPr>
          <p:cNvSpPr/>
          <p:nvPr/>
        </p:nvSpPr>
        <p:spPr>
          <a:xfrm>
            <a:off x="65706" y="3333206"/>
            <a:ext cx="1890277" cy="99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聚类效果</a:t>
            </a:r>
            <a:endParaRPr lang="en-US" altLang="zh-CN" sz="2000" dirty="0"/>
          </a:p>
          <a:p>
            <a:pPr algn="ctr"/>
            <a:r>
              <a:rPr lang="zh-CN" altLang="en-US" sz="2000" dirty="0"/>
              <a:t>最佳的聚类簇数</a:t>
            </a:r>
          </a:p>
        </p:txBody>
      </p:sp>
      <p:sp>
        <p:nvSpPr>
          <p:cNvPr id="5" name="矩形: 圆角 4">
            <a:extLst>
              <a:ext uri="{FF2B5EF4-FFF2-40B4-BE49-F238E27FC236}">
                <a16:creationId xmlns:a16="http://schemas.microsoft.com/office/drawing/2014/main" id="{6288E047-183C-CFA4-AEA6-AA400213D8A9}"/>
              </a:ext>
            </a:extLst>
          </p:cNvPr>
          <p:cNvSpPr/>
          <p:nvPr/>
        </p:nvSpPr>
        <p:spPr>
          <a:xfrm>
            <a:off x="2845466" y="3333206"/>
            <a:ext cx="1955983" cy="992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t>最小建设费用</a:t>
            </a:r>
            <a:endParaRPr lang="en-US" altLang="zh-CN" sz="2000" dirty="0"/>
          </a:p>
          <a:p>
            <a:pPr algn="ctr"/>
            <a:r>
              <a:rPr lang="zh-CN" altLang="en-US" sz="2000" dirty="0"/>
              <a:t>的聚类簇数</a:t>
            </a:r>
          </a:p>
        </p:txBody>
      </p:sp>
      <p:sp>
        <p:nvSpPr>
          <p:cNvPr id="6" name="不等号 5">
            <a:extLst>
              <a:ext uri="{FF2B5EF4-FFF2-40B4-BE49-F238E27FC236}">
                <a16:creationId xmlns:a16="http://schemas.microsoft.com/office/drawing/2014/main" id="{9723AB70-B050-65F7-4D70-9F3A7AB7403B}"/>
              </a:ext>
            </a:extLst>
          </p:cNvPr>
          <p:cNvSpPr/>
          <p:nvPr/>
        </p:nvSpPr>
        <p:spPr>
          <a:xfrm>
            <a:off x="1922026" y="3579743"/>
            <a:ext cx="857575" cy="474308"/>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3755616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aphicFrame>
        <p:nvGraphicFramePr>
          <p:cNvPr id="3" name="图表 2">
            <a:extLst>
              <a:ext uri="{FF2B5EF4-FFF2-40B4-BE49-F238E27FC236}">
                <a16:creationId xmlns:a16="http://schemas.microsoft.com/office/drawing/2014/main" id="{C4F3C70C-E6BF-2FD8-C20C-7A06C363EF15}"/>
              </a:ext>
            </a:extLst>
          </p:cNvPr>
          <p:cNvGraphicFramePr/>
          <p:nvPr>
            <p:extLst>
              <p:ext uri="{D42A27DB-BD31-4B8C-83A1-F6EECF244321}">
                <p14:modId xmlns:p14="http://schemas.microsoft.com/office/powerpoint/2010/main" val="884146236"/>
              </p:ext>
            </p:extLst>
          </p:nvPr>
        </p:nvGraphicFramePr>
        <p:xfrm>
          <a:off x="416578" y="4457037"/>
          <a:ext cx="3623100" cy="2114127"/>
        </p:xfrm>
        <a:graphic>
          <a:graphicData uri="http://schemas.openxmlformats.org/drawingml/2006/chart">
            <c:chart xmlns:c="http://schemas.openxmlformats.org/drawingml/2006/chart" xmlns:r="http://schemas.openxmlformats.org/officeDocument/2006/relationships" r:id="rId9"/>
          </a:graphicData>
        </a:graphic>
      </p:graphicFrame>
      <p:pic>
        <p:nvPicPr>
          <p:cNvPr id="15" name="模拟退火">
            <a:hlinkClick r:id="" action="ppaction://media"/>
            <a:extLst>
              <a:ext uri="{FF2B5EF4-FFF2-40B4-BE49-F238E27FC236}">
                <a16:creationId xmlns:a16="http://schemas.microsoft.com/office/drawing/2014/main" id="{EE29B51B-4382-F227-52DB-A388986DCF35}"/>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161909" y="1343896"/>
            <a:ext cx="3867561" cy="2900671"/>
          </a:xfrm>
          <a:prstGeom prst="rect">
            <a:avLst/>
          </a:prstGeom>
        </p:spPr>
      </p:pic>
      <p:pic>
        <p:nvPicPr>
          <p:cNvPr id="16" name="遗传算法">
            <a:hlinkClick r:id="" action="ppaction://media"/>
            <a:extLst>
              <a:ext uri="{FF2B5EF4-FFF2-40B4-BE49-F238E27FC236}">
                <a16:creationId xmlns:a16="http://schemas.microsoft.com/office/drawing/2014/main" id="{E2281E89-B1EA-9AAF-9B29-6A4F51E8407E}"/>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31610" y="1343895"/>
            <a:ext cx="3867562" cy="2900672"/>
          </a:xfrm>
          <a:prstGeom prst="rect">
            <a:avLst/>
          </a:prstGeom>
        </p:spPr>
      </p:pic>
      <p:pic>
        <p:nvPicPr>
          <p:cNvPr id="17" name="遗传退火">
            <a:hlinkClick r:id="" action="ppaction://media"/>
            <a:extLst>
              <a:ext uri="{FF2B5EF4-FFF2-40B4-BE49-F238E27FC236}">
                <a16:creationId xmlns:a16="http://schemas.microsoft.com/office/drawing/2014/main" id="{3D5584C8-B08D-3ADE-754D-09733F1A8228}"/>
              </a:ext>
            </a:extLst>
          </p:cNvPr>
          <p:cNvPicPr>
            <a:picLocks noChangeAspect="1"/>
          </p:cNvPicPr>
          <p:nvPr>
            <a:videoFile r:link="rId6"/>
            <p:extLst>
              <p:ext uri="{DAA4B4D4-6D71-4841-9C94-3DE7FCFB9230}">
                <p14:media xmlns:p14="http://schemas.microsoft.com/office/powerpoint/2010/main" r:embed="rId5"/>
              </p:ext>
            </p:extLst>
          </p:nvPr>
        </p:nvPicPr>
        <p:blipFill>
          <a:blip r:embed="rId12"/>
          <a:stretch>
            <a:fillRect/>
          </a:stretch>
        </p:blipFill>
        <p:spPr>
          <a:xfrm>
            <a:off x="8029470" y="1343895"/>
            <a:ext cx="3867562" cy="2900672"/>
          </a:xfrm>
          <a:prstGeom prst="rect">
            <a:avLst/>
          </a:prstGeom>
        </p:spPr>
      </p:pic>
      <p:graphicFrame>
        <p:nvGraphicFramePr>
          <p:cNvPr id="4" name="图表 3">
            <a:extLst>
              <a:ext uri="{FF2B5EF4-FFF2-40B4-BE49-F238E27FC236}">
                <a16:creationId xmlns:a16="http://schemas.microsoft.com/office/drawing/2014/main" id="{BB416C25-CA7C-87C8-6864-0556AC0274CF}"/>
              </a:ext>
            </a:extLst>
          </p:cNvPr>
          <p:cNvGraphicFramePr/>
          <p:nvPr>
            <p:extLst>
              <p:ext uri="{D42A27DB-BD31-4B8C-83A1-F6EECF244321}">
                <p14:modId xmlns:p14="http://schemas.microsoft.com/office/powerpoint/2010/main" val="80344728"/>
              </p:ext>
            </p:extLst>
          </p:nvPr>
        </p:nvGraphicFramePr>
        <p:xfrm>
          <a:off x="4345255" y="4457038"/>
          <a:ext cx="3623100" cy="2114127"/>
        </p:xfrm>
        <a:graphic>
          <a:graphicData uri="http://schemas.openxmlformats.org/drawingml/2006/chart">
            <c:chart xmlns:c="http://schemas.openxmlformats.org/drawingml/2006/chart" xmlns:r="http://schemas.openxmlformats.org/officeDocument/2006/relationships" r:id="rId13"/>
          </a:graphicData>
        </a:graphic>
      </p:graphicFrame>
      <p:graphicFrame>
        <p:nvGraphicFramePr>
          <p:cNvPr id="6" name="图表 5">
            <a:extLst>
              <a:ext uri="{FF2B5EF4-FFF2-40B4-BE49-F238E27FC236}">
                <a16:creationId xmlns:a16="http://schemas.microsoft.com/office/drawing/2014/main" id="{79E05F50-DE73-6BE8-4BF5-449116BF5B56}"/>
              </a:ext>
            </a:extLst>
          </p:cNvPr>
          <p:cNvGraphicFramePr/>
          <p:nvPr>
            <p:extLst>
              <p:ext uri="{D42A27DB-BD31-4B8C-83A1-F6EECF244321}">
                <p14:modId xmlns:p14="http://schemas.microsoft.com/office/powerpoint/2010/main" val="870778888"/>
              </p:ext>
            </p:extLst>
          </p:nvPr>
        </p:nvGraphicFramePr>
        <p:xfrm>
          <a:off x="8152323" y="4457037"/>
          <a:ext cx="3623100" cy="2114127"/>
        </p:xfrm>
        <a:graphic>
          <a:graphicData uri="http://schemas.openxmlformats.org/drawingml/2006/chart">
            <c:chart xmlns:c="http://schemas.openxmlformats.org/drawingml/2006/chart" xmlns:r="http://schemas.openxmlformats.org/officeDocument/2006/relationships" r:id="rId14"/>
          </a:graphicData>
        </a:graphic>
      </p:graphicFrame>
      <p:sp>
        <p:nvSpPr>
          <p:cNvPr id="7" name="椭圆 6">
            <a:extLst>
              <a:ext uri="{FF2B5EF4-FFF2-40B4-BE49-F238E27FC236}">
                <a16:creationId xmlns:a16="http://schemas.microsoft.com/office/drawing/2014/main" id="{39B3CBE4-EC9D-C861-B477-DA4D418E6E3F}"/>
              </a:ext>
            </a:extLst>
          </p:cNvPr>
          <p:cNvSpPr/>
          <p:nvPr/>
        </p:nvSpPr>
        <p:spPr>
          <a:xfrm>
            <a:off x="1562799" y="1623694"/>
            <a:ext cx="275526" cy="267972"/>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395319CA-11BF-98C1-4767-E05517DC6AB0}"/>
              </a:ext>
            </a:extLst>
          </p:cNvPr>
          <p:cNvSpPr/>
          <p:nvPr/>
        </p:nvSpPr>
        <p:spPr>
          <a:xfrm>
            <a:off x="5393097" y="1623694"/>
            <a:ext cx="275526" cy="267972"/>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87CE6A3A-AD98-E1DF-9045-7D6F151880E2}"/>
              </a:ext>
            </a:extLst>
          </p:cNvPr>
          <p:cNvSpPr/>
          <p:nvPr/>
        </p:nvSpPr>
        <p:spPr>
          <a:xfrm>
            <a:off x="9258977" y="1620520"/>
            <a:ext cx="275526" cy="267972"/>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E232535-8E46-12EE-5E1C-E84BD3F789A2}"/>
              </a:ext>
            </a:extLst>
          </p:cNvPr>
          <p:cNvSpPr/>
          <p:nvPr/>
        </p:nvSpPr>
        <p:spPr>
          <a:xfrm>
            <a:off x="5476113" y="243392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C29A348-4279-04ED-6206-730363467C6D}"/>
              </a:ext>
            </a:extLst>
          </p:cNvPr>
          <p:cNvSpPr/>
          <p:nvPr/>
        </p:nvSpPr>
        <p:spPr>
          <a:xfrm>
            <a:off x="5668623" y="328439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60E02BCA-E26F-9182-A0B3-DF60B85502F0}"/>
              </a:ext>
            </a:extLst>
          </p:cNvPr>
          <p:cNvSpPr/>
          <p:nvPr/>
        </p:nvSpPr>
        <p:spPr>
          <a:xfrm>
            <a:off x="6011264"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24A01B3E-FB3D-37C6-D1B1-CB124E831C3D}"/>
              </a:ext>
            </a:extLst>
          </p:cNvPr>
          <p:cNvSpPr/>
          <p:nvPr/>
        </p:nvSpPr>
        <p:spPr>
          <a:xfrm>
            <a:off x="6022918" y="2951862"/>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99C0FE0F-DAE5-09B0-7936-9B616732E1BC}"/>
              </a:ext>
            </a:extLst>
          </p:cNvPr>
          <p:cNvSpPr/>
          <p:nvPr/>
        </p:nvSpPr>
        <p:spPr>
          <a:xfrm>
            <a:off x="6560019"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21258A13-E7A1-2C09-A6F8-910F2F22E043}"/>
              </a:ext>
            </a:extLst>
          </p:cNvPr>
          <p:cNvSpPr/>
          <p:nvPr/>
        </p:nvSpPr>
        <p:spPr>
          <a:xfrm>
            <a:off x="6473644" y="283317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A9DEE165-1D59-B9AE-F80C-FF248DB270EB}"/>
              </a:ext>
            </a:extLst>
          </p:cNvPr>
          <p:cNvSpPr/>
          <p:nvPr/>
        </p:nvSpPr>
        <p:spPr>
          <a:xfrm>
            <a:off x="6295330" y="35083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6C9799DD-45B9-61DD-E80D-96DAF6DE221B}"/>
              </a:ext>
            </a:extLst>
          </p:cNvPr>
          <p:cNvSpPr/>
          <p:nvPr/>
        </p:nvSpPr>
        <p:spPr>
          <a:xfrm>
            <a:off x="2173989"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72C503ED-E41A-9852-2D27-E65B43583313}"/>
              </a:ext>
            </a:extLst>
          </p:cNvPr>
          <p:cNvSpPr/>
          <p:nvPr/>
        </p:nvSpPr>
        <p:spPr>
          <a:xfrm>
            <a:off x="2722744"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1B17CB91-8CF0-5D3C-5AAB-E0C53633FE87}"/>
              </a:ext>
            </a:extLst>
          </p:cNvPr>
          <p:cNvSpPr/>
          <p:nvPr/>
        </p:nvSpPr>
        <p:spPr>
          <a:xfrm>
            <a:off x="2649973" y="283317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76A14F97-801D-BBC3-FAF4-57493B3ADA0F}"/>
              </a:ext>
            </a:extLst>
          </p:cNvPr>
          <p:cNvSpPr/>
          <p:nvPr/>
        </p:nvSpPr>
        <p:spPr>
          <a:xfrm>
            <a:off x="1640870" y="2433350"/>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D09EA1E7-2C4F-BDFF-302A-DB6609E01A45}"/>
              </a:ext>
            </a:extLst>
          </p:cNvPr>
          <p:cNvSpPr/>
          <p:nvPr/>
        </p:nvSpPr>
        <p:spPr>
          <a:xfrm>
            <a:off x="1832535" y="328439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CEF55BB0-ECC6-2705-6F1D-D59085BC3C5F}"/>
              </a:ext>
            </a:extLst>
          </p:cNvPr>
          <p:cNvSpPr/>
          <p:nvPr/>
        </p:nvSpPr>
        <p:spPr>
          <a:xfrm>
            <a:off x="2451556" y="35083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B0E765AD-2DED-D353-7B92-3BAD047F769A}"/>
              </a:ext>
            </a:extLst>
          </p:cNvPr>
          <p:cNvSpPr/>
          <p:nvPr/>
        </p:nvSpPr>
        <p:spPr>
          <a:xfrm>
            <a:off x="2192620" y="2951862"/>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281BC11C-6659-1529-8F4D-B4CA1E99ECAE}"/>
              </a:ext>
            </a:extLst>
          </p:cNvPr>
          <p:cNvSpPr/>
          <p:nvPr/>
        </p:nvSpPr>
        <p:spPr>
          <a:xfrm>
            <a:off x="9337483" y="2433350"/>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C7F7870C-8CD0-CB48-1527-3D5AC693EEF3}"/>
              </a:ext>
            </a:extLst>
          </p:cNvPr>
          <p:cNvSpPr/>
          <p:nvPr/>
        </p:nvSpPr>
        <p:spPr>
          <a:xfrm>
            <a:off x="9871849"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40A1D0BC-568E-8AD9-8793-4135119B74B1}"/>
              </a:ext>
            </a:extLst>
          </p:cNvPr>
          <p:cNvSpPr/>
          <p:nvPr/>
        </p:nvSpPr>
        <p:spPr>
          <a:xfrm>
            <a:off x="10437286" y="228874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178F7DEF-A2D6-EAA3-67B8-0280A4CA487F}"/>
              </a:ext>
            </a:extLst>
          </p:cNvPr>
          <p:cNvSpPr/>
          <p:nvPr/>
        </p:nvSpPr>
        <p:spPr>
          <a:xfrm>
            <a:off x="9534503" y="328439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9F1F822D-161E-6BD4-D1CE-8481F83EA993}"/>
              </a:ext>
            </a:extLst>
          </p:cNvPr>
          <p:cNvSpPr/>
          <p:nvPr/>
        </p:nvSpPr>
        <p:spPr>
          <a:xfrm>
            <a:off x="9890480" y="2951862"/>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B18C5CD-CD26-0A8E-706C-F81EAFB77535}"/>
              </a:ext>
            </a:extLst>
          </p:cNvPr>
          <p:cNvSpPr/>
          <p:nvPr/>
        </p:nvSpPr>
        <p:spPr>
          <a:xfrm>
            <a:off x="10353054" y="2833176"/>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0DA25B41-6E35-6D0D-CFEC-197A5CC93A4E}"/>
              </a:ext>
            </a:extLst>
          </p:cNvPr>
          <p:cNvSpPr/>
          <p:nvPr/>
        </p:nvSpPr>
        <p:spPr>
          <a:xfrm>
            <a:off x="10140532" y="3503784"/>
            <a:ext cx="145541" cy="144604"/>
          </a:xfrm>
          <a:prstGeom prst="ellipse">
            <a:avLst/>
          </a:prstGeom>
          <a:solidFill>
            <a:srgbClr val="53BB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3D090F9B-0192-ED1D-D4E0-4E7DAFEFB4E2}"/>
              </a:ext>
            </a:extLst>
          </p:cNvPr>
          <p:cNvGrpSpPr/>
          <p:nvPr/>
        </p:nvGrpSpPr>
        <p:grpSpPr>
          <a:xfrm>
            <a:off x="392408" y="717363"/>
            <a:ext cx="2734250" cy="594134"/>
            <a:chOff x="825910" y="2762865"/>
            <a:chExt cx="1927122" cy="594134"/>
          </a:xfrm>
        </p:grpSpPr>
        <p:sp>
          <p:nvSpPr>
            <p:cNvPr id="10" name="矩形: 圆角 9">
              <a:extLst>
                <a:ext uri="{FF2B5EF4-FFF2-40B4-BE49-F238E27FC236}">
                  <a16:creationId xmlns:a16="http://schemas.microsoft.com/office/drawing/2014/main" id="{A53CC28C-E4FE-9FD3-4E14-B605C89243DF}"/>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FC9D980-4A8D-86F3-947E-EF3B59AAC032}"/>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三种算法比较</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623"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1216" fill="hold"/>
                                        <p:tgtEl>
                                          <p:spTgt spid="1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618"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15"/>
                </p:tgtEl>
              </p:cMediaNode>
            </p:video>
            <p:seq concurrent="1" nextAc="seek">
              <p:cTn id="16" restart="whenNotActive" fill="hold" evtFilter="cancelBubble" nodeType="interactiveSeq">
                <p:stCondLst>
                  <p:cond evt="onClick" delay="0">
                    <p:tgtEl>
                      <p:spTgt spid="15"/>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5"/>
                                        </p:tgtEl>
                                      </p:cBhvr>
                                    </p:cmd>
                                  </p:childTnLst>
                                </p:cTn>
                              </p:par>
                            </p:childTnLst>
                          </p:cTn>
                        </p:par>
                      </p:childTnLst>
                    </p:cTn>
                  </p:par>
                </p:childTnLst>
              </p:cTn>
              <p:nextCondLst>
                <p:cond evt="onClick" delay="0">
                  <p:tgtEl>
                    <p:spTgt spid="15"/>
                  </p:tgtEl>
                </p:cond>
              </p:nextCondLst>
            </p:seq>
            <p:video>
              <p:cMediaNode vol="80000">
                <p:cTn id="21" fill="hold" display="0">
                  <p:stCondLst>
                    <p:cond delay="indefinite"/>
                  </p:stCondLst>
                </p:cTn>
                <p:tgtEl>
                  <p:spTgt spid="16"/>
                </p:tgtEl>
              </p:cMediaNode>
            </p:video>
            <p:seq concurrent="1" nextAc="seek">
              <p:cTn id="22" restart="whenNotActive" fill="hold" evtFilter="cancelBubble" nodeType="interactiveSeq">
                <p:stCondLst>
                  <p:cond evt="onClick" delay="0">
                    <p:tgtEl>
                      <p:spTgt spid="1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6"/>
                                        </p:tgtEl>
                                      </p:cBhvr>
                                    </p:cmd>
                                  </p:childTnLst>
                                </p:cTn>
                              </p:par>
                            </p:childTnLst>
                          </p:cTn>
                        </p:par>
                      </p:childTnLst>
                    </p:cTn>
                  </p:par>
                </p:childTnLst>
              </p:cTn>
              <p:nextCondLst>
                <p:cond evt="onClick" delay="0">
                  <p:tgtEl>
                    <p:spTgt spid="16"/>
                  </p:tgtEl>
                </p:cond>
              </p:nextCondLst>
            </p:seq>
            <p:video>
              <p:cMediaNode vol="80000">
                <p:cTn id="27" fill="hold" display="0">
                  <p:stCondLst>
                    <p:cond delay="indefinite"/>
                  </p:stCondLst>
                </p:cTn>
                <p:tgtEl>
                  <p:spTgt spid="17"/>
                </p:tgtEl>
              </p:cMediaNode>
            </p:video>
            <p:seq concurrent="1" nextAc="seek">
              <p:cTn id="28" restart="whenNotActive" fill="hold" evtFilter="cancelBubble" nodeType="interactiveSeq">
                <p:stCondLst>
                  <p:cond evt="onClick" delay="0">
                    <p:tgtEl>
                      <p:spTgt spid="17"/>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5" name="组合 4">
            <a:extLst>
              <a:ext uri="{FF2B5EF4-FFF2-40B4-BE49-F238E27FC236}">
                <a16:creationId xmlns:a16="http://schemas.microsoft.com/office/drawing/2014/main" id="{3D090F9B-0192-ED1D-D4E0-4E7DAFEFB4E2}"/>
              </a:ext>
            </a:extLst>
          </p:cNvPr>
          <p:cNvGrpSpPr/>
          <p:nvPr/>
        </p:nvGrpSpPr>
        <p:grpSpPr>
          <a:xfrm>
            <a:off x="392408" y="717363"/>
            <a:ext cx="2734250" cy="594134"/>
            <a:chOff x="825910" y="2762865"/>
            <a:chExt cx="1927122" cy="594134"/>
          </a:xfrm>
        </p:grpSpPr>
        <p:sp>
          <p:nvSpPr>
            <p:cNvPr id="10" name="矩形: 圆角 9">
              <a:extLst>
                <a:ext uri="{FF2B5EF4-FFF2-40B4-BE49-F238E27FC236}">
                  <a16:creationId xmlns:a16="http://schemas.microsoft.com/office/drawing/2014/main" id="{A53CC28C-E4FE-9FD3-4E14-B605C89243DF}"/>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FC9D980-4A8D-86F3-947E-EF3B59AAC032}"/>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双层规划效果</a:t>
              </a:r>
            </a:p>
          </p:txBody>
        </p:sp>
      </p:grpSp>
      <p:pic>
        <p:nvPicPr>
          <p:cNvPr id="12" name="图片 11">
            <a:extLst>
              <a:ext uri="{FF2B5EF4-FFF2-40B4-BE49-F238E27FC236}">
                <a16:creationId xmlns:a16="http://schemas.microsoft.com/office/drawing/2014/main" id="{EE2C3854-15A6-3458-2A74-D91C51006E9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70" y="1245260"/>
            <a:ext cx="6755506" cy="5519432"/>
          </a:xfrm>
          <a:prstGeom prst="rect">
            <a:avLst/>
          </a:prstGeom>
          <a:noFill/>
          <a:ln>
            <a:noFill/>
          </a:ln>
        </p:spPr>
      </p:pic>
      <p:sp>
        <p:nvSpPr>
          <p:cNvPr id="3" name="矩形: 圆角 2">
            <a:extLst>
              <a:ext uri="{FF2B5EF4-FFF2-40B4-BE49-F238E27FC236}">
                <a16:creationId xmlns:a16="http://schemas.microsoft.com/office/drawing/2014/main" id="{8E0D31B8-B521-A415-ED32-CF2FFC629FD5}"/>
              </a:ext>
            </a:extLst>
          </p:cNvPr>
          <p:cNvSpPr/>
          <p:nvPr/>
        </p:nvSpPr>
        <p:spPr>
          <a:xfrm>
            <a:off x="8036689" y="3130983"/>
            <a:ext cx="2954584" cy="146152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双层规划能够有效地降低建设费用</a:t>
            </a:r>
          </a:p>
        </p:txBody>
      </p:sp>
    </p:spTree>
    <p:extLst>
      <p:ext uri="{BB962C8B-B14F-4D97-AF65-F5344CB8AC3E}">
        <p14:creationId xmlns:p14="http://schemas.microsoft.com/office/powerpoint/2010/main" val="675663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5" name="组合 4">
            <a:extLst>
              <a:ext uri="{FF2B5EF4-FFF2-40B4-BE49-F238E27FC236}">
                <a16:creationId xmlns:a16="http://schemas.microsoft.com/office/drawing/2014/main" id="{3D090F9B-0192-ED1D-D4E0-4E7DAFEFB4E2}"/>
              </a:ext>
            </a:extLst>
          </p:cNvPr>
          <p:cNvGrpSpPr/>
          <p:nvPr/>
        </p:nvGrpSpPr>
        <p:grpSpPr>
          <a:xfrm>
            <a:off x="392408" y="717363"/>
            <a:ext cx="2734250" cy="594134"/>
            <a:chOff x="825910" y="2762865"/>
            <a:chExt cx="1927122" cy="594134"/>
          </a:xfrm>
        </p:grpSpPr>
        <p:sp>
          <p:nvSpPr>
            <p:cNvPr id="10" name="矩形: 圆角 9">
              <a:extLst>
                <a:ext uri="{FF2B5EF4-FFF2-40B4-BE49-F238E27FC236}">
                  <a16:creationId xmlns:a16="http://schemas.microsoft.com/office/drawing/2014/main" id="{A53CC28C-E4FE-9FD3-4E14-B605C89243DF}"/>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DFC9D980-4A8D-86F3-947E-EF3B59AAC032}"/>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用户可靠性</a:t>
              </a:r>
            </a:p>
          </p:txBody>
        </p:sp>
      </p:grpSp>
      <p:pic>
        <p:nvPicPr>
          <p:cNvPr id="3" name="图片 2">
            <a:extLst>
              <a:ext uri="{FF2B5EF4-FFF2-40B4-BE49-F238E27FC236}">
                <a16:creationId xmlns:a16="http://schemas.microsoft.com/office/drawing/2014/main" id="{9186EB32-FD70-ACE7-02DA-745B89B7CDD0}"/>
              </a:ext>
            </a:extLst>
          </p:cNvPr>
          <p:cNvPicPr>
            <a:picLocks noChangeAspect="1"/>
          </p:cNvPicPr>
          <p:nvPr/>
        </p:nvPicPr>
        <p:blipFill rotWithShape="1">
          <a:blip r:embed="rId3"/>
          <a:srcRect t="1155" r="3000"/>
          <a:stretch/>
        </p:blipFill>
        <p:spPr>
          <a:xfrm>
            <a:off x="906352" y="2624855"/>
            <a:ext cx="10291347" cy="3760969"/>
          </a:xfrm>
          <a:prstGeom prst="rect">
            <a:avLst/>
          </a:prstGeom>
        </p:spPr>
      </p:pic>
      <p:cxnSp>
        <p:nvCxnSpPr>
          <p:cNvPr id="7" name="直接箭头连接符 6">
            <a:extLst>
              <a:ext uri="{FF2B5EF4-FFF2-40B4-BE49-F238E27FC236}">
                <a16:creationId xmlns:a16="http://schemas.microsoft.com/office/drawing/2014/main" id="{F2434A7B-1AF8-E47C-14A5-B4CDC32414E7}"/>
              </a:ext>
            </a:extLst>
          </p:cNvPr>
          <p:cNvCxnSpPr>
            <a:cxnSpLocks/>
          </p:cNvCxnSpPr>
          <p:nvPr/>
        </p:nvCxnSpPr>
        <p:spPr>
          <a:xfrm>
            <a:off x="1480457" y="3509555"/>
            <a:ext cx="4467497" cy="0"/>
          </a:xfrm>
          <a:prstGeom prst="straightConnector1">
            <a:avLst/>
          </a:prstGeom>
          <a:ln w="38100">
            <a:solidFill>
              <a:srgbClr val="FF6969"/>
            </a:solidFill>
            <a:tailEnd type="triangle"/>
          </a:ln>
        </p:spPr>
        <p:style>
          <a:lnRef idx="3">
            <a:schemeClr val="accent2"/>
          </a:lnRef>
          <a:fillRef idx="0">
            <a:schemeClr val="accent2"/>
          </a:fillRef>
          <a:effectRef idx="2">
            <a:schemeClr val="accent2"/>
          </a:effectRef>
          <a:fontRef idx="minor">
            <a:schemeClr val="tx1"/>
          </a:fontRef>
        </p:style>
      </p:cxnSp>
      <p:cxnSp>
        <p:nvCxnSpPr>
          <p:cNvPr id="19" name="直接箭头连接符 18">
            <a:extLst>
              <a:ext uri="{FF2B5EF4-FFF2-40B4-BE49-F238E27FC236}">
                <a16:creationId xmlns:a16="http://schemas.microsoft.com/office/drawing/2014/main" id="{48C8F8D2-8D05-1BE0-AD09-1EA6D08B0403}"/>
              </a:ext>
            </a:extLst>
          </p:cNvPr>
          <p:cNvCxnSpPr>
            <a:cxnSpLocks/>
          </p:cNvCxnSpPr>
          <p:nvPr/>
        </p:nvCxnSpPr>
        <p:spPr>
          <a:xfrm>
            <a:off x="6313714" y="3740332"/>
            <a:ext cx="0" cy="666205"/>
          </a:xfrm>
          <a:prstGeom prst="straightConnector1">
            <a:avLst/>
          </a:prstGeom>
          <a:ln w="38100">
            <a:solidFill>
              <a:srgbClr val="FF6969"/>
            </a:solidFill>
            <a:tailEnd type="triangle"/>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154FE78D-C1FA-6DAD-7B05-12FBFD719EDA}"/>
              </a:ext>
            </a:extLst>
          </p:cNvPr>
          <p:cNvCxnSpPr>
            <a:cxnSpLocks/>
          </p:cNvCxnSpPr>
          <p:nvPr/>
        </p:nvCxnSpPr>
        <p:spPr>
          <a:xfrm flipH="1">
            <a:off x="5538651" y="4505339"/>
            <a:ext cx="653143" cy="657209"/>
          </a:xfrm>
          <a:prstGeom prst="straightConnector1">
            <a:avLst/>
          </a:prstGeom>
          <a:ln w="38100">
            <a:solidFill>
              <a:srgbClr val="FF6969"/>
            </a:solidFill>
            <a:tailEnd type="triangle"/>
          </a:ln>
        </p:spPr>
        <p:style>
          <a:lnRef idx="3">
            <a:schemeClr val="accent2"/>
          </a:lnRef>
          <a:fillRef idx="0">
            <a:schemeClr val="accent2"/>
          </a:fillRef>
          <a:effectRef idx="2">
            <a:schemeClr val="accent2"/>
          </a:effectRef>
          <a:fontRef idx="minor">
            <a:schemeClr val="tx1"/>
          </a:fontRef>
        </p:style>
      </p:cxnSp>
      <p:sp>
        <p:nvSpPr>
          <p:cNvPr id="29" name="矩形: 圆角 28">
            <a:extLst>
              <a:ext uri="{FF2B5EF4-FFF2-40B4-BE49-F238E27FC236}">
                <a16:creationId xmlns:a16="http://schemas.microsoft.com/office/drawing/2014/main" id="{350FF57E-2B50-5C76-A1DB-150FD1ED7B9E}"/>
              </a:ext>
            </a:extLst>
          </p:cNvPr>
          <p:cNvSpPr/>
          <p:nvPr/>
        </p:nvSpPr>
        <p:spPr>
          <a:xfrm>
            <a:off x="6825598" y="1914577"/>
            <a:ext cx="2899955" cy="535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发生故障的独立性</a:t>
            </a:r>
          </a:p>
        </p:txBody>
      </p:sp>
      <p:sp>
        <p:nvSpPr>
          <p:cNvPr id="30" name="文本框 29">
            <a:extLst>
              <a:ext uri="{FF2B5EF4-FFF2-40B4-BE49-F238E27FC236}">
                <a16:creationId xmlns:a16="http://schemas.microsoft.com/office/drawing/2014/main" id="{F966F29F-E23F-7A12-D927-ACEC67AC4762}"/>
              </a:ext>
            </a:extLst>
          </p:cNvPr>
          <p:cNvSpPr txBox="1"/>
          <p:nvPr/>
        </p:nvSpPr>
        <p:spPr>
          <a:xfrm>
            <a:off x="4859383" y="5077269"/>
            <a:ext cx="566057" cy="400110"/>
          </a:xfrm>
          <a:prstGeom prst="rect">
            <a:avLst/>
          </a:prstGeom>
          <a:noFill/>
        </p:spPr>
        <p:txBody>
          <a:bodyPr wrap="square" rtlCol="0">
            <a:spAutoFit/>
          </a:bodyPr>
          <a:lstStyle/>
          <a:p>
            <a:r>
              <a:rPr lang="en-US" altLang="zh-CN" sz="2000" dirty="0">
                <a:solidFill>
                  <a:srgbClr val="FF0000"/>
                </a:solidFill>
              </a:rPr>
              <a:t>S1</a:t>
            </a:r>
            <a:endParaRPr lang="zh-CN" altLang="en-US" sz="2000" dirty="0">
              <a:solidFill>
                <a:srgbClr val="FF0000"/>
              </a:solidFill>
            </a:endParaRPr>
          </a:p>
        </p:txBody>
      </p:sp>
      <p:sp>
        <p:nvSpPr>
          <p:cNvPr id="31" name="矩形: 圆角 30">
            <a:extLst>
              <a:ext uri="{FF2B5EF4-FFF2-40B4-BE49-F238E27FC236}">
                <a16:creationId xmlns:a16="http://schemas.microsoft.com/office/drawing/2014/main" id="{AA198917-62AF-385F-AEDA-D5DF057FCB6A}"/>
              </a:ext>
            </a:extLst>
          </p:cNvPr>
          <p:cNvSpPr/>
          <p:nvPr/>
        </p:nvSpPr>
        <p:spPr>
          <a:xfrm>
            <a:off x="2466447" y="1914577"/>
            <a:ext cx="1732725" cy="5358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以</a:t>
            </a:r>
            <a:r>
              <a:rPr lang="en-US" altLang="zh-CN" sz="2400" dirty="0"/>
              <a:t>S1</a:t>
            </a:r>
            <a:r>
              <a:rPr lang="zh-CN" altLang="en-US" sz="2400" dirty="0"/>
              <a:t>为例</a:t>
            </a:r>
          </a:p>
        </p:txBody>
      </p:sp>
    </p:spTree>
    <p:extLst>
      <p:ext uri="{BB962C8B-B14F-4D97-AF65-F5344CB8AC3E}">
        <p14:creationId xmlns:p14="http://schemas.microsoft.com/office/powerpoint/2010/main" val="23793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74" name="圆角矩形 73"/>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文本框 74"/>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6" name="文本框 75"/>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1" name="组合 40"/>
          <p:cNvGrpSpPr/>
          <p:nvPr/>
        </p:nvGrpSpPr>
        <p:grpSpPr>
          <a:xfrm>
            <a:off x="2584397" y="217491"/>
            <a:ext cx="10096500" cy="439541"/>
            <a:chOff x="2584397" y="217491"/>
            <a:chExt cx="10096500" cy="439541"/>
          </a:xfrm>
        </p:grpSpPr>
        <p:sp>
          <p:nvSpPr>
            <p:cNvPr id="43"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pic>
        <p:nvPicPr>
          <p:cNvPr id="11" name="图片 10">
            <a:extLst>
              <a:ext uri="{FF2B5EF4-FFF2-40B4-BE49-F238E27FC236}">
                <a16:creationId xmlns:a16="http://schemas.microsoft.com/office/drawing/2014/main" id="{EDB8253A-EB4F-AFE5-E777-A91FC07BCC1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2828" y="1438848"/>
            <a:ext cx="1440180" cy="1356360"/>
          </a:xfrm>
          <a:prstGeom prst="rect">
            <a:avLst/>
          </a:prstGeom>
        </p:spPr>
      </p:pic>
      <p:pic>
        <p:nvPicPr>
          <p:cNvPr id="9" name="图片 8">
            <a:extLst>
              <a:ext uri="{FF2B5EF4-FFF2-40B4-BE49-F238E27FC236}">
                <a16:creationId xmlns:a16="http://schemas.microsoft.com/office/drawing/2014/main" id="{846FD2A5-81C9-8800-2E7E-A040EDDD597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63647" y="1914416"/>
            <a:ext cx="1314618" cy="183089"/>
          </a:xfrm>
          <a:prstGeom prst="rect">
            <a:avLst/>
          </a:prstGeom>
        </p:spPr>
      </p:pic>
      <p:grpSp>
        <p:nvGrpSpPr>
          <p:cNvPr id="3" name="组合 2">
            <a:extLst>
              <a:ext uri="{FF2B5EF4-FFF2-40B4-BE49-F238E27FC236}">
                <a16:creationId xmlns:a16="http://schemas.microsoft.com/office/drawing/2014/main" id="{1A9E4319-32DE-763B-F4DF-1673A224EECA}"/>
              </a:ext>
            </a:extLst>
          </p:cNvPr>
          <p:cNvGrpSpPr/>
          <p:nvPr/>
        </p:nvGrpSpPr>
        <p:grpSpPr>
          <a:xfrm>
            <a:off x="401344" y="983227"/>
            <a:ext cx="1927122" cy="594134"/>
            <a:chOff x="825910" y="2762865"/>
            <a:chExt cx="1927122" cy="594134"/>
          </a:xfrm>
        </p:grpSpPr>
        <p:sp>
          <p:nvSpPr>
            <p:cNvPr id="4" name="矩形: 圆角 3">
              <a:extLst>
                <a:ext uri="{FF2B5EF4-FFF2-40B4-BE49-F238E27FC236}">
                  <a16:creationId xmlns:a16="http://schemas.microsoft.com/office/drawing/2014/main" id="{A1C84043-2A06-7954-495B-203DB7786A70}"/>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468C4481-28C2-2EF4-9419-EC8628028056}"/>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模型求解</a:t>
              </a:r>
            </a:p>
          </p:txBody>
        </p:sp>
      </p:grpSp>
      <p:pic>
        <p:nvPicPr>
          <p:cNvPr id="6" name="11月21日 (2)">
            <a:hlinkClick r:id="" action="ppaction://media"/>
            <a:extLst>
              <a:ext uri="{FF2B5EF4-FFF2-40B4-BE49-F238E27FC236}">
                <a16:creationId xmlns:a16="http://schemas.microsoft.com/office/drawing/2014/main" id="{A875B466-25E8-E76F-9041-EAD512AB526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339456" y="979888"/>
            <a:ext cx="7513087" cy="5634815"/>
          </a:xfrm>
          <a:prstGeom prst="rect">
            <a:avLst/>
          </a:prstGeom>
        </p:spPr>
      </p:pic>
      <p:pic>
        <p:nvPicPr>
          <p:cNvPr id="7" name="图片 6">
            <a:extLst>
              <a:ext uri="{FF2B5EF4-FFF2-40B4-BE49-F238E27FC236}">
                <a16:creationId xmlns:a16="http://schemas.microsoft.com/office/drawing/2014/main" id="{041EA01F-19CA-A17A-2B67-2CF7E89BC5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65228" y="1591248"/>
            <a:ext cx="1440180" cy="1356360"/>
          </a:xfrm>
          <a:prstGeom prst="rect">
            <a:avLst/>
          </a:prstGeom>
        </p:spPr>
      </p:pic>
      <p:pic>
        <p:nvPicPr>
          <p:cNvPr id="8" name="图片 7">
            <a:extLst>
              <a:ext uri="{FF2B5EF4-FFF2-40B4-BE49-F238E27FC236}">
                <a16:creationId xmlns:a16="http://schemas.microsoft.com/office/drawing/2014/main" id="{450BEF04-4CB8-2AE2-338B-EC85E33683F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16047" y="2066816"/>
            <a:ext cx="1314618" cy="183089"/>
          </a:xfrm>
          <a:prstGeom prst="rect">
            <a:avLst/>
          </a:prstGeom>
        </p:spPr>
      </p:pic>
    </p:spTree>
    <p:extLst>
      <p:ext uri="{BB962C8B-B14F-4D97-AF65-F5344CB8AC3E}">
        <p14:creationId xmlns:p14="http://schemas.microsoft.com/office/powerpoint/2010/main" val="1615627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00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3E5E2A7-663B-42E1-E113-01F0006DE87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276" t="9417" r="5775" b="30270"/>
          <a:stretch/>
        </p:blipFill>
        <p:spPr>
          <a:xfrm>
            <a:off x="0" y="2486412"/>
            <a:ext cx="5721064" cy="3499680"/>
          </a:xfrm>
        </p:spPr>
      </p:pic>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3" y="1058758"/>
            <a:ext cx="3107467"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21" name="表格 20">
            <a:extLst>
              <a:ext uri="{FF2B5EF4-FFF2-40B4-BE49-F238E27FC236}">
                <a16:creationId xmlns:a16="http://schemas.microsoft.com/office/drawing/2014/main" id="{7DA31436-0713-EB46-DFED-90ED7FD96B31}"/>
              </a:ext>
            </a:extLst>
          </p:cNvPr>
          <p:cNvGraphicFramePr>
            <a:graphicFrameLocks noGrp="1"/>
          </p:cNvGraphicFramePr>
          <p:nvPr>
            <p:extLst>
              <p:ext uri="{D42A27DB-BD31-4B8C-83A1-F6EECF244321}">
                <p14:modId xmlns:p14="http://schemas.microsoft.com/office/powerpoint/2010/main" val="1348180335"/>
              </p:ext>
            </p:extLst>
          </p:nvPr>
        </p:nvGraphicFramePr>
        <p:xfrm>
          <a:off x="5756364" y="2862242"/>
          <a:ext cx="6435635" cy="1628557"/>
        </p:xfrm>
        <a:graphic>
          <a:graphicData uri="http://schemas.openxmlformats.org/drawingml/2006/table">
            <a:tbl>
              <a:tblPr>
                <a:tableStyleId>{5C22544A-7EE6-4342-B048-85BDC9FD1C3A}</a:tableStyleId>
              </a:tblPr>
              <a:tblGrid>
                <a:gridCol w="1272160">
                  <a:extLst>
                    <a:ext uri="{9D8B030D-6E8A-4147-A177-3AD203B41FA5}">
                      <a16:colId xmlns:a16="http://schemas.microsoft.com/office/drawing/2014/main" val="2538797168"/>
                    </a:ext>
                  </a:extLst>
                </a:gridCol>
                <a:gridCol w="1346995">
                  <a:extLst>
                    <a:ext uri="{9D8B030D-6E8A-4147-A177-3AD203B41FA5}">
                      <a16:colId xmlns:a16="http://schemas.microsoft.com/office/drawing/2014/main" val="4093022776"/>
                    </a:ext>
                  </a:extLst>
                </a:gridCol>
                <a:gridCol w="1272160">
                  <a:extLst>
                    <a:ext uri="{9D8B030D-6E8A-4147-A177-3AD203B41FA5}">
                      <a16:colId xmlns:a16="http://schemas.microsoft.com/office/drawing/2014/main" val="3568879397"/>
                    </a:ext>
                  </a:extLst>
                </a:gridCol>
                <a:gridCol w="1272160">
                  <a:extLst>
                    <a:ext uri="{9D8B030D-6E8A-4147-A177-3AD203B41FA5}">
                      <a16:colId xmlns:a16="http://schemas.microsoft.com/office/drawing/2014/main" val="75018492"/>
                    </a:ext>
                  </a:extLst>
                </a:gridCol>
                <a:gridCol w="1272160">
                  <a:extLst>
                    <a:ext uri="{9D8B030D-6E8A-4147-A177-3AD203B41FA5}">
                      <a16:colId xmlns:a16="http://schemas.microsoft.com/office/drawing/2014/main" val="3100034038"/>
                    </a:ext>
                  </a:extLst>
                </a:gridCol>
              </a:tblGrid>
              <a:tr h="560213">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solidFill>
                            <a:schemeClr val="bg1"/>
                          </a:solidFill>
                          <a:effectLst/>
                        </a:rPr>
                        <a:t>最小值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中位数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平均数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最大值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1068344">
                <a:tc>
                  <a:txBody>
                    <a:bodyPr/>
                    <a:lstStyle/>
                    <a:p>
                      <a:pPr algn="ctr" rtl="0"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用电可靠性</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solidFill>
                      <a:srgbClr val="549E39"/>
                    </a:solidFill>
                  </a:tcP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96.61%</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97.72%</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97.56%</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98.35%</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386770676"/>
                  </a:ext>
                </a:extLst>
              </a:tr>
            </a:tbl>
          </a:graphicData>
        </a:graphic>
      </p:graphicFrame>
    </p:spTree>
    <p:extLst>
      <p:ext uri="{BB962C8B-B14F-4D97-AF65-F5344CB8AC3E}">
        <p14:creationId xmlns:p14="http://schemas.microsoft.com/office/powerpoint/2010/main" val="39654810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sp>
        <p:nvSpPr>
          <p:cNvPr id="24" name="文本框 23">
            <a:extLst>
              <a:ext uri="{FF2B5EF4-FFF2-40B4-BE49-F238E27FC236}">
                <a16:creationId xmlns:a16="http://schemas.microsoft.com/office/drawing/2014/main" id="{8306F6D3-08BE-1F2D-83F6-DB5D12744718}"/>
              </a:ext>
            </a:extLst>
          </p:cNvPr>
          <p:cNvSpPr txBox="1"/>
          <p:nvPr/>
        </p:nvSpPr>
        <p:spPr>
          <a:xfrm>
            <a:off x="5422799" y="1755941"/>
            <a:ext cx="1561761" cy="400110"/>
          </a:xfrm>
          <a:prstGeom prst="rect">
            <a:avLst/>
          </a:prstGeom>
          <a:noFill/>
        </p:spPr>
        <p:txBody>
          <a:bodyPr wrap="square" rtlCol="0">
            <a:spAutoFit/>
          </a:bodyPr>
          <a:lstStyle/>
          <a:p>
            <a:r>
              <a:rPr lang="zh-CN" altLang="en-US" sz="2000" dirty="0"/>
              <a:t>前湾站电源</a:t>
            </a:r>
          </a:p>
        </p:txBody>
      </p:sp>
      <p:sp>
        <p:nvSpPr>
          <p:cNvPr id="28" name="文本框 27">
            <a:extLst>
              <a:ext uri="{FF2B5EF4-FFF2-40B4-BE49-F238E27FC236}">
                <a16:creationId xmlns:a16="http://schemas.microsoft.com/office/drawing/2014/main" id="{F573A8CE-F93C-2C01-827E-65B6F05CC325}"/>
              </a:ext>
            </a:extLst>
          </p:cNvPr>
          <p:cNvSpPr txBox="1"/>
          <p:nvPr/>
        </p:nvSpPr>
        <p:spPr>
          <a:xfrm>
            <a:off x="4199172" y="1129672"/>
            <a:ext cx="5032111" cy="523220"/>
          </a:xfrm>
          <a:prstGeom prst="rect">
            <a:avLst/>
          </a:prstGeom>
          <a:noFill/>
        </p:spPr>
        <p:txBody>
          <a:bodyPr wrap="square" rtlCol="0">
            <a:spAutoFit/>
          </a:bodyPr>
          <a:lstStyle/>
          <a:p>
            <a:r>
              <a:rPr lang="zh-CN" altLang="en-US" sz="2800" dirty="0"/>
              <a:t>最终费用</a:t>
            </a:r>
            <a:r>
              <a:rPr lang="en-US" altLang="zh-CN" sz="2800" dirty="0"/>
              <a:t>:1894.43</a:t>
            </a:r>
            <a:r>
              <a:rPr lang="zh-CN" altLang="en-US" sz="2800" dirty="0"/>
              <a:t>千元</a:t>
            </a:r>
          </a:p>
        </p:txBody>
      </p:sp>
      <p:pic>
        <p:nvPicPr>
          <p:cNvPr id="3" name="图片 2">
            <a:extLst>
              <a:ext uri="{FF2B5EF4-FFF2-40B4-BE49-F238E27FC236}">
                <a16:creationId xmlns:a16="http://schemas.microsoft.com/office/drawing/2014/main" id="{17A5E8E2-9BB6-9D1D-BFB4-17CE83BC6E69}"/>
              </a:ext>
            </a:extLst>
          </p:cNvPr>
          <p:cNvPicPr>
            <a:picLocks noChangeAspect="1"/>
          </p:cNvPicPr>
          <p:nvPr/>
        </p:nvPicPr>
        <p:blipFill>
          <a:blip r:embed="rId3"/>
          <a:stretch>
            <a:fillRect/>
          </a:stretch>
        </p:blipFill>
        <p:spPr>
          <a:xfrm>
            <a:off x="3102925" y="2125532"/>
            <a:ext cx="6201508" cy="4651131"/>
          </a:xfrm>
          <a:prstGeom prst="rect">
            <a:avLst/>
          </a:prstGeom>
        </p:spPr>
      </p:pic>
    </p:spTree>
    <p:extLst>
      <p:ext uri="{BB962C8B-B14F-4D97-AF65-F5344CB8AC3E}">
        <p14:creationId xmlns:p14="http://schemas.microsoft.com/office/powerpoint/2010/main" val="244167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66E14737-F390-0CD6-A39F-0CEE3E7633E8}"/>
              </a:ext>
            </a:extLst>
          </p:cNvPr>
          <p:cNvGraphicFramePr>
            <a:graphicFrameLocks noGrp="1"/>
          </p:cNvGraphicFramePr>
          <p:nvPr>
            <p:extLst>
              <p:ext uri="{D42A27DB-BD31-4B8C-83A1-F6EECF244321}">
                <p14:modId xmlns:p14="http://schemas.microsoft.com/office/powerpoint/2010/main" val="3148306933"/>
              </p:ext>
            </p:extLst>
          </p:nvPr>
        </p:nvGraphicFramePr>
        <p:xfrm>
          <a:off x="6283627" y="2771159"/>
          <a:ext cx="5908373" cy="1315681"/>
        </p:xfrm>
        <a:graphic>
          <a:graphicData uri="http://schemas.openxmlformats.org/drawingml/2006/table">
            <a:tbl>
              <a:tblPr>
                <a:tableStyleId>{5C22544A-7EE6-4342-B048-85BDC9FD1C3A}</a:tableStyleId>
              </a:tblPr>
              <a:tblGrid>
                <a:gridCol w="1167934">
                  <a:extLst>
                    <a:ext uri="{9D8B030D-6E8A-4147-A177-3AD203B41FA5}">
                      <a16:colId xmlns:a16="http://schemas.microsoft.com/office/drawing/2014/main" val="2538797168"/>
                    </a:ext>
                  </a:extLst>
                </a:gridCol>
                <a:gridCol w="1236637">
                  <a:extLst>
                    <a:ext uri="{9D8B030D-6E8A-4147-A177-3AD203B41FA5}">
                      <a16:colId xmlns:a16="http://schemas.microsoft.com/office/drawing/2014/main" val="4093022776"/>
                    </a:ext>
                  </a:extLst>
                </a:gridCol>
                <a:gridCol w="1167934">
                  <a:extLst>
                    <a:ext uri="{9D8B030D-6E8A-4147-A177-3AD203B41FA5}">
                      <a16:colId xmlns:a16="http://schemas.microsoft.com/office/drawing/2014/main" val="3568879397"/>
                    </a:ext>
                  </a:extLst>
                </a:gridCol>
                <a:gridCol w="1167934">
                  <a:extLst>
                    <a:ext uri="{9D8B030D-6E8A-4147-A177-3AD203B41FA5}">
                      <a16:colId xmlns:a16="http://schemas.microsoft.com/office/drawing/2014/main" val="75018492"/>
                    </a:ext>
                  </a:extLst>
                </a:gridCol>
                <a:gridCol w="1167934">
                  <a:extLst>
                    <a:ext uri="{9D8B030D-6E8A-4147-A177-3AD203B41FA5}">
                      <a16:colId xmlns:a16="http://schemas.microsoft.com/office/drawing/2014/main" val="3100034038"/>
                    </a:ext>
                  </a:extLst>
                </a:gridCol>
              </a:tblGrid>
              <a:tr h="790774">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effectLst/>
                        </a:rPr>
                        <a:t>最小值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中位数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平均数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最大值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524907">
                <a:tc>
                  <a:txBody>
                    <a:bodyPr/>
                    <a:lstStyle/>
                    <a:p>
                      <a:pPr algn="ctr" rtl="0" fontAlgn="ctr"/>
                      <a:r>
                        <a:rPr lang="zh-CN" altLang="en-US" sz="1600" u="none" strike="noStrike" dirty="0">
                          <a:effectLst/>
                        </a:rPr>
                        <a:t>用电可靠性</a:t>
                      </a:r>
                      <a:r>
                        <a:rPr lang="en-US" sz="1600" u="none" strike="noStrike" dirty="0">
                          <a:effectLst/>
                        </a:rPr>
                        <a:t>R</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 97.66%</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 98.01%</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98.10%</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98.47%</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386770676"/>
                  </a:ext>
                </a:extLst>
              </a:tr>
            </a:tbl>
          </a:graphicData>
        </a:graphic>
      </p:graphicFrame>
      <p:pic>
        <p:nvPicPr>
          <p:cNvPr id="3" name="图片 2" descr="图表, 饼图&#10;&#10;描述已自动生成">
            <a:extLst>
              <a:ext uri="{FF2B5EF4-FFF2-40B4-BE49-F238E27FC236}">
                <a16:creationId xmlns:a16="http://schemas.microsoft.com/office/drawing/2014/main" id="{403696AC-ECE9-6AC0-95DC-03F7EC77073D}"/>
              </a:ext>
            </a:extLst>
          </p:cNvPr>
          <p:cNvPicPr>
            <a:picLocks noChangeAspect="1"/>
          </p:cNvPicPr>
          <p:nvPr/>
        </p:nvPicPr>
        <p:blipFill rotWithShape="1">
          <a:blip r:embed="rId2">
            <a:extLst>
              <a:ext uri="{28A0092B-C50C-407E-A947-70E740481C1C}">
                <a14:useLocalDpi xmlns:a14="http://schemas.microsoft.com/office/drawing/2010/main" val="0"/>
              </a:ext>
            </a:extLst>
          </a:blip>
          <a:srcRect l="22891" t="8024" r="2508" b="24956"/>
          <a:stretch/>
        </p:blipFill>
        <p:spPr>
          <a:xfrm>
            <a:off x="1" y="2556256"/>
            <a:ext cx="6137122" cy="4135095"/>
          </a:xfrm>
          <a:prstGeom prst="rect">
            <a:avLst/>
          </a:prstGeom>
        </p:spPr>
      </p:pic>
      <p:grpSp>
        <p:nvGrpSpPr>
          <p:cNvPr id="5" name="组合 4">
            <a:extLst>
              <a:ext uri="{FF2B5EF4-FFF2-40B4-BE49-F238E27FC236}">
                <a16:creationId xmlns:a16="http://schemas.microsoft.com/office/drawing/2014/main" id="{95FB2963-03BC-F690-014D-7EBB6CB3EC48}"/>
              </a:ext>
            </a:extLst>
          </p:cNvPr>
          <p:cNvGrpSpPr/>
          <p:nvPr/>
        </p:nvGrpSpPr>
        <p:grpSpPr>
          <a:xfrm>
            <a:off x="-254000" y="201683"/>
            <a:ext cx="898070" cy="523220"/>
            <a:chOff x="-254000" y="201683"/>
            <a:chExt cx="898070" cy="523220"/>
          </a:xfrm>
        </p:grpSpPr>
        <p:sp>
          <p:nvSpPr>
            <p:cNvPr id="6" name="圆角矩形 73">
              <a:extLst>
                <a:ext uri="{FF2B5EF4-FFF2-40B4-BE49-F238E27FC236}">
                  <a16:creationId xmlns:a16="http://schemas.microsoft.com/office/drawing/2014/main" id="{AE7E14E5-9BE4-0B8F-2B85-F97AEAF6711E}"/>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0D065DBA-7E25-245F-8C23-ABAE103091A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a:extLst>
              <a:ext uri="{FF2B5EF4-FFF2-40B4-BE49-F238E27FC236}">
                <a16:creationId xmlns:a16="http://schemas.microsoft.com/office/drawing/2014/main" id="{C08C40CC-82ED-33B9-898D-8B94145FD107}"/>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9" name="组合 8">
            <a:extLst>
              <a:ext uri="{FF2B5EF4-FFF2-40B4-BE49-F238E27FC236}">
                <a16:creationId xmlns:a16="http://schemas.microsoft.com/office/drawing/2014/main" id="{00FAD4CB-D651-7490-E470-9F34F402F68E}"/>
              </a:ext>
            </a:extLst>
          </p:cNvPr>
          <p:cNvGrpSpPr/>
          <p:nvPr/>
        </p:nvGrpSpPr>
        <p:grpSpPr>
          <a:xfrm>
            <a:off x="2584397" y="217491"/>
            <a:ext cx="10096500" cy="439541"/>
            <a:chOff x="2584397" y="217491"/>
            <a:chExt cx="10096500" cy="439541"/>
          </a:xfrm>
        </p:grpSpPr>
        <p:sp>
          <p:nvSpPr>
            <p:cNvPr id="10" name="圆角矩形 4">
              <a:extLst>
                <a:ext uri="{FF2B5EF4-FFF2-40B4-BE49-F238E27FC236}">
                  <a16:creationId xmlns:a16="http://schemas.microsoft.com/office/drawing/2014/main" id="{969541ED-41D6-6642-5046-74511D72CAD9}"/>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8">
              <a:extLst>
                <a:ext uri="{FF2B5EF4-FFF2-40B4-BE49-F238E27FC236}">
                  <a16:creationId xmlns:a16="http://schemas.microsoft.com/office/drawing/2014/main" id="{919F73D5-F65F-8724-0229-BC6FDAE3F91E}"/>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1903D583-995A-A35D-5D00-31CAFED2DA2F}"/>
                </a:ext>
              </a:extLst>
            </p:cNvPr>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spTree>
    <p:extLst>
      <p:ext uri="{BB962C8B-B14F-4D97-AF65-F5344CB8AC3E}">
        <p14:creationId xmlns:p14="http://schemas.microsoft.com/office/powerpoint/2010/main" val="30918010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sp>
        <p:nvSpPr>
          <p:cNvPr id="24" name="文本框 23">
            <a:extLst>
              <a:ext uri="{FF2B5EF4-FFF2-40B4-BE49-F238E27FC236}">
                <a16:creationId xmlns:a16="http://schemas.microsoft.com/office/drawing/2014/main" id="{8306F6D3-08BE-1F2D-83F6-DB5D12744718}"/>
              </a:ext>
            </a:extLst>
          </p:cNvPr>
          <p:cNvSpPr txBox="1"/>
          <p:nvPr/>
        </p:nvSpPr>
        <p:spPr>
          <a:xfrm>
            <a:off x="5434522" y="1755941"/>
            <a:ext cx="1892401" cy="400110"/>
          </a:xfrm>
          <a:prstGeom prst="rect">
            <a:avLst/>
          </a:prstGeom>
          <a:noFill/>
        </p:spPr>
        <p:txBody>
          <a:bodyPr wrap="square" rtlCol="0">
            <a:spAutoFit/>
          </a:bodyPr>
          <a:lstStyle/>
          <a:p>
            <a:r>
              <a:rPr lang="zh-CN" altLang="en-US" sz="2000" dirty="0"/>
              <a:t>粤海梦站电源</a:t>
            </a:r>
          </a:p>
        </p:txBody>
      </p:sp>
      <p:sp>
        <p:nvSpPr>
          <p:cNvPr id="28" name="文本框 27">
            <a:extLst>
              <a:ext uri="{FF2B5EF4-FFF2-40B4-BE49-F238E27FC236}">
                <a16:creationId xmlns:a16="http://schemas.microsoft.com/office/drawing/2014/main" id="{F573A8CE-F93C-2C01-827E-65B6F05CC325}"/>
              </a:ext>
            </a:extLst>
          </p:cNvPr>
          <p:cNvSpPr txBox="1"/>
          <p:nvPr/>
        </p:nvSpPr>
        <p:spPr>
          <a:xfrm>
            <a:off x="4199172" y="1129672"/>
            <a:ext cx="5032111" cy="523220"/>
          </a:xfrm>
          <a:prstGeom prst="rect">
            <a:avLst/>
          </a:prstGeom>
          <a:noFill/>
        </p:spPr>
        <p:txBody>
          <a:bodyPr wrap="square" rtlCol="0">
            <a:spAutoFit/>
          </a:bodyPr>
          <a:lstStyle/>
          <a:p>
            <a:r>
              <a:rPr lang="zh-CN" altLang="en-US" sz="2800" dirty="0"/>
              <a:t>最终费用</a:t>
            </a:r>
            <a:r>
              <a:rPr lang="en-US" altLang="zh-CN" sz="2800" dirty="0"/>
              <a:t>:2434.39</a:t>
            </a:r>
            <a:r>
              <a:rPr lang="zh-CN" altLang="en-US" sz="2800" dirty="0"/>
              <a:t>千元</a:t>
            </a:r>
          </a:p>
        </p:txBody>
      </p:sp>
      <p:pic>
        <p:nvPicPr>
          <p:cNvPr id="2" name="图片 1">
            <a:extLst>
              <a:ext uri="{FF2B5EF4-FFF2-40B4-BE49-F238E27FC236}">
                <a16:creationId xmlns:a16="http://schemas.microsoft.com/office/drawing/2014/main" id="{1C398414-E4CA-8EAC-91D2-47D63B34FE33}"/>
              </a:ext>
            </a:extLst>
          </p:cNvPr>
          <p:cNvPicPr>
            <a:picLocks noChangeAspect="1"/>
          </p:cNvPicPr>
          <p:nvPr/>
        </p:nvPicPr>
        <p:blipFill>
          <a:blip r:embed="rId3"/>
          <a:stretch>
            <a:fillRect/>
          </a:stretch>
        </p:blipFill>
        <p:spPr>
          <a:xfrm>
            <a:off x="3038448" y="2156051"/>
            <a:ext cx="6330462" cy="4747847"/>
          </a:xfrm>
          <a:prstGeom prst="rect">
            <a:avLst/>
          </a:prstGeom>
        </p:spPr>
      </p:pic>
    </p:spTree>
    <p:extLst>
      <p:ext uri="{BB962C8B-B14F-4D97-AF65-F5344CB8AC3E}">
        <p14:creationId xmlns:p14="http://schemas.microsoft.com/office/powerpoint/2010/main" val="702434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8"/>
          <p:cNvCxnSpPr/>
          <p:nvPr/>
        </p:nvCxnSpPr>
        <p:spPr>
          <a:xfrm>
            <a:off x="4277437" y="161996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389226" y="1257300"/>
            <a:ext cx="976380" cy="767990"/>
            <a:chOff x="5389226" y="1257300"/>
            <a:chExt cx="976380" cy="767990"/>
          </a:xfrm>
        </p:grpSpPr>
        <p:sp>
          <p:nvSpPr>
            <p:cNvPr id="11" name="矩形 10"/>
            <p:cNvSpPr/>
            <p:nvPr/>
          </p:nvSpPr>
          <p:spPr>
            <a:xfrm>
              <a:off x="5493421"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p:cNvSpPr txBox="1"/>
            <p:nvPr/>
          </p:nvSpPr>
          <p:spPr>
            <a:xfrm>
              <a:off x="5389226"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1</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7767862" y="1257300"/>
            <a:ext cx="976380" cy="767990"/>
            <a:chOff x="7767862" y="1257300"/>
            <a:chExt cx="976380" cy="767990"/>
          </a:xfrm>
        </p:grpSpPr>
        <p:sp>
          <p:nvSpPr>
            <p:cNvPr id="12" name="矩形 11"/>
            <p:cNvSpPr/>
            <p:nvPr/>
          </p:nvSpPr>
          <p:spPr>
            <a:xfrm>
              <a:off x="7850724"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7767862"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2</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0178497" y="1257300"/>
            <a:ext cx="976380" cy="767990"/>
            <a:chOff x="10178497" y="1257300"/>
            <a:chExt cx="976380" cy="767990"/>
          </a:xfrm>
        </p:grpSpPr>
        <p:sp>
          <p:nvSpPr>
            <p:cNvPr id="13" name="矩形 12"/>
            <p:cNvSpPr/>
            <p:nvPr/>
          </p:nvSpPr>
          <p:spPr>
            <a:xfrm>
              <a:off x="10282692" y="125730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0178497" y="1351966"/>
              <a:ext cx="976380" cy="654858"/>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3</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23" name="文本框 22"/>
          <p:cNvSpPr txBox="1"/>
          <p:nvPr/>
        </p:nvSpPr>
        <p:spPr>
          <a:xfrm>
            <a:off x="5026363" y="2246120"/>
            <a:ext cx="1620948" cy="523216"/>
          </a:xfrm>
          <a:prstGeom prst="rect">
            <a:avLst/>
          </a:prstGeom>
          <a:noFill/>
        </p:spPr>
        <p:txBody>
          <a:bodyPr wrap="none" lIns="91436" tIns="45718" rIns="91436" bIns="45718" rtlCol="0">
            <a:spAutoFit/>
          </a:bodyPr>
          <a:lstStyle/>
          <a:p>
            <a:r>
              <a:rPr lang="zh-CN" altLang="en-US" sz="2800" dirty="0">
                <a:solidFill>
                  <a:schemeClr val="tx1">
                    <a:lumMod val="65000"/>
                    <a:lumOff val="35000"/>
                  </a:schemeClr>
                </a:solidFill>
                <a:latin typeface="微软雅黑" panose="020B0503020204020204" pitchFamily="34" charset="-122"/>
                <a:ea typeface="微软雅黑" panose="020B0503020204020204" pitchFamily="34" charset="-122"/>
              </a:rPr>
              <a:t>问题概述</a:t>
            </a:r>
          </a:p>
        </p:txBody>
      </p:sp>
      <p:sp>
        <p:nvSpPr>
          <p:cNvPr id="24" name="矩形 23"/>
          <p:cNvSpPr/>
          <p:nvPr/>
        </p:nvSpPr>
        <p:spPr>
          <a:xfrm>
            <a:off x="5448445" y="2854131"/>
            <a:ext cx="780976"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Overview</a:t>
            </a:r>
          </a:p>
        </p:txBody>
      </p:sp>
      <p:sp>
        <p:nvSpPr>
          <p:cNvPr id="25" name="文本框 24"/>
          <p:cNvSpPr txBox="1"/>
          <p:nvPr/>
        </p:nvSpPr>
        <p:spPr>
          <a:xfrm>
            <a:off x="7664999" y="2274820"/>
            <a:ext cx="1261876"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800" dirty="0"/>
              <a:t>问题一</a:t>
            </a:r>
          </a:p>
        </p:txBody>
      </p:sp>
      <p:sp>
        <p:nvSpPr>
          <p:cNvPr id="26" name="矩形 25"/>
          <p:cNvSpPr/>
          <p:nvPr/>
        </p:nvSpPr>
        <p:spPr>
          <a:xfrm>
            <a:off x="7738739" y="2836007"/>
            <a:ext cx="1114400"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Question One</a:t>
            </a:r>
          </a:p>
        </p:txBody>
      </p:sp>
      <p:sp>
        <p:nvSpPr>
          <p:cNvPr id="27" name="文本框 26"/>
          <p:cNvSpPr txBox="1"/>
          <p:nvPr/>
        </p:nvSpPr>
        <p:spPr>
          <a:xfrm>
            <a:off x="10035749" y="2246120"/>
            <a:ext cx="1261876" cy="523216"/>
          </a:xfrm>
          <a:prstGeom prst="rect">
            <a:avLst/>
          </a:prstGeom>
          <a:noFill/>
        </p:spPr>
        <p:txBody>
          <a:bodyPr wrap="none" lIns="91436" tIns="45718" rIns="91436" bIns="45718" rtlCol="0">
            <a:spAutoFit/>
          </a:bodyPr>
          <a:lstStyle>
            <a:defPPr>
              <a:defRPr lang="zh-CN"/>
            </a:defPPr>
            <a:lvl1pPr>
              <a:defRPr sz="2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sz="2800" dirty="0"/>
              <a:t>问题二</a:t>
            </a:r>
          </a:p>
        </p:txBody>
      </p:sp>
      <p:sp>
        <p:nvSpPr>
          <p:cNvPr id="28" name="矩形 27"/>
          <p:cNvSpPr/>
          <p:nvPr/>
        </p:nvSpPr>
        <p:spPr>
          <a:xfrm>
            <a:off x="10115770" y="2849550"/>
            <a:ext cx="1077531"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Question Two</a:t>
            </a:r>
          </a:p>
        </p:txBody>
      </p:sp>
      <p:cxnSp>
        <p:nvCxnSpPr>
          <p:cNvPr id="30" name="直接连接符 29"/>
          <p:cNvCxnSpPr/>
          <p:nvPr/>
        </p:nvCxnSpPr>
        <p:spPr>
          <a:xfrm>
            <a:off x="1738117" y="4610812"/>
            <a:ext cx="7914563"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811806" y="4248150"/>
            <a:ext cx="976380" cy="767990"/>
            <a:chOff x="2811806" y="4248150"/>
            <a:chExt cx="976380" cy="767990"/>
          </a:xfrm>
        </p:grpSpPr>
        <p:sp>
          <p:nvSpPr>
            <p:cNvPr id="31" name="矩形 30"/>
            <p:cNvSpPr/>
            <p:nvPr/>
          </p:nvSpPr>
          <p:spPr>
            <a:xfrm>
              <a:off x="2916001"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811806"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4</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5190442" y="4248150"/>
            <a:ext cx="976380" cy="767990"/>
            <a:chOff x="5190442" y="4248150"/>
            <a:chExt cx="976380" cy="767990"/>
          </a:xfrm>
        </p:grpSpPr>
        <p:sp>
          <p:nvSpPr>
            <p:cNvPr id="32" name="矩形 31"/>
            <p:cNvSpPr/>
            <p:nvPr/>
          </p:nvSpPr>
          <p:spPr>
            <a:xfrm>
              <a:off x="5273304"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文本框 34"/>
            <p:cNvSpPr txBox="1"/>
            <p:nvPr/>
          </p:nvSpPr>
          <p:spPr>
            <a:xfrm>
              <a:off x="5190442"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5</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7601077" y="4248150"/>
            <a:ext cx="976380" cy="767990"/>
            <a:chOff x="7601077" y="4248150"/>
            <a:chExt cx="976380" cy="767990"/>
          </a:xfrm>
        </p:grpSpPr>
        <p:sp>
          <p:nvSpPr>
            <p:cNvPr id="33" name="矩形 32"/>
            <p:cNvSpPr/>
            <p:nvPr/>
          </p:nvSpPr>
          <p:spPr>
            <a:xfrm>
              <a:off x="7705272" y="4248150"/>
              <a:ext cx="767990" cy="767990"/>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601077" y="4342816"/>
              <a:ext cx="976380" cy="584775"/>
            </a:xfrm>
            <a:prstGeom prst="rect">
              <a:avLst/>
            </a:prstGeom>
            <a:noFill/>
          </p:spPr>
          <p:txBody>
            <a:bodyPr wrap="square" rtlCol="0">
              <a:spAutoFit/>
            </a:bodyPr>
            <a:lstStyle/>
            <a:p>
              <a:pPr algn="ctr"/>
              <a:r>
                <a:rPr lang="en-US" altLang="zh-CN" sz="3200" b="1" dirty="0">
                  <a:solidFill>
                    <a:schemeClr val="bg1"/>
                  </a:solidFill>
                  <a:latin typeface="微软雅黑" panose="020B0503020204020204" pitchFamily="34" charset="-122"/>
                  <a:ea typeface="微软雅黑" panose="020B0503020204020204" pitchFamily="34" charset="-122"/>
                </a:rPr>
                <a:t>6</a:t>
              </a:r>
              <a:endParaRPr lang="zh-CN" altLang="en-US" sz="3200" b="1" dirty="0">
                <a:solidFill>
                  <a:schemeClr val="bg1"/>
                </a:solidFill>
                <a:latin typeface="微软雅黑" panose="020B0503020204020204" pitchFamily="34" charset="-122"/>
                <a:ea typeface="微软雅黑" panose="020B0503020204020204" pitchFamily="34" charset="-122"/>
              </a:endParaRPr>
            </a:p>
          </p:txBody>
        </p:sp>
      </p:grpSp>
      <p:sp>
        <p:nvSpPr>
          <p:cNvPr id="5" name="矩形 4"/>
          <p:cNvSpPr/>
          <p:nvPr/>
        </p:nvSpPr>
        <p:spPr>
          <a:xfrm rot="5400000">
            <a:off x="-2611658" y="2611657"/>
            <a:ext cx="6858001" cy="1634689"/>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00000"/>
              </a:solidFill>
            </a:endParaRPr>
          </a:p>
        </p:txBody>
      </p:sp>
      <p:sp>
        <p:nvSpPr>
          <p:cNvPr id="6" name="矩形 5"/>
          <p:cNvSpPr/>
          <p:nvPr/>
        </p:nvSpPr>
        <p:spPr>
          <a:xfrm rot="5400000">
            <a:off x="-1663229" y="3390448"/>
            <a:ext cx="6858001" cy="7710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7637867" y="5233301"/>
            <a:ext cx="902803"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dirty="0"/>
              <a:t>总结</a:t>
            </a:r>
          </a:p>
        </p:txBody>
      </p:sp>
      <p:sp>
        <p:nvSpPr>
          <p:cNvPr id="42" name="矩形 41"/>
          <p:cNvSpPr/>
          <p:nvPr/>
        </p:nvSpPr>
        <p:spPr>
          <a:xfrm>
            <a:off x="7660691" y="5845586"/>
            <a:ext cx="920437"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Concluding</a:t>
            </a:r>
          </a:p>
        </p:txBody>
      </p:sp>
      <p:sp>
        <p:nvSpPr>
          <p:cNvPr id="43" name="文本框 42"/>
          <p:cNvSpPr txBox="1"/>
          <p:nvPr/>
        </p:nvSpPr>
        <p:spPr>
          <a:xfrm>
            <a:off x="2672210" y="5240174"/>
            <a:ext cx="1261876"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r>
              <a:rPr lang="zh-CN" altLang="en-US" dirty="0"/>
              <a:t>问题三</a:t>
            </a:r>
          </a:p>
        </p:txBody>
      </p:sp>
      <p:sp>
        <p:nvSpPr>
          <p:cNvPr id="44" name="矩形 43"/>
          <p:cNvSpPr/>
          <p:nvPr/>
        </p:nvSpPr>
        <p:spPr>
          <a:xfrm>
            <a:off x="2710627" y="5838704"/>
            <a:ext cx="1175315"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Question Three</a:t>
            </a:r>
          </a:p>
        </p:txBody>
      </p:sp>
      <p:sp>
        <p:nvSpPr>
          <p:cNvPr id="45" name="文本框 44"/>
          <p:cNvSpPr txBox="1"/>
          <p:nvPr/>
        </p:nvSpPr>
        <p:spPr>
          <a:xfrm>
            <a:off x="5026363" y="5240174"/>
            <a:ext cx="1261876" cy="523216"/>
          </a:xfrm>
          <a:prstGeom prst="rect">
            <a:avLst/>
          </a:prstGeom>
          <a:noFill/>
        </p:spPr>
        <p:txBody>
          <a:bodyPr wrap="none" lIns="91436" tIns="45718" rIns="91436" bIns="45718" rtlCol="0">
            <a:spAutoFit/>
          </a:bodyPr>
          <a:lstStyle>
            <a:defPPr>
              <a:defRPr lang="zh-CN"/>
            </a:defPPr>
            <a:lvl1pPr>
              <a:defRPr sz="28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ctr"/>
            <a:r>
              <a:rPr lang="zh-CN" altLang="en-US" dirty="0"/>
              <a:t>问题四</a:t>
            </a:r>
          </a:p>
        </p:txBody>
      </p:sp>
      <p:sp>
        <p:nvSpPr>
          <p:cNvPr id="46" name="矩形 45"/>
          <p:cNvSpPr/>
          <p:nvPr/>
        </p:nvSpPr>
        <p:spPr>
          <a:xfrm>
            <a:off x="5127844" y="5842552"/>
            <a:ext cx="1101577" cy="253912"/>
          </a:xfrm>
          <a:prstGeom prst="rect">
            <a:avLst/>
          </a:prstGeom>
        </p:spPr>
        <p:txBody>
          <a:bodyPr wrap="none" lIns="91436" tIns="45718" rIns="91436" bIns="45718">
            <a:spAutoFit/>
          </a:bodyPr>
          <a:lstStyle/>
          <a:p>
            <a:pPr algn="ctr"/>
            <a:r>
              <a:rPr lang="en-US" altLang="zh-CN" sz="1050" dirty="0">
                <a:solidFill>
                  <a:schemeClr val="tx1">
                    <a:lumMod val="65000"/>
                    <a:lumOff val="35000"/>
                  </a:schemeClr>
                </a:solidFill>
                <a:latin typeface="微软雅黑" panose="020B0503020204020204" pitchFamily="34" charset="-122"/>
                <a:ea typeface="微软雅黑" panose="020B0503020204020204" pitchFamily="34" charset="-122"/>
              </a:rPr>
              <a:t>Question Four</a:t>
            </a:r>
          </a:p>
        </p:txBody>
      </p:sp>
      <p:sp>
        <p:nvSpPr>
          <p:cNvPr id="7" name="文本框 6"/>
          <p:cNvSpPr txBox="1"/>
          <p:nvPr/>
        </p:nvSpPr>
        <p:spPr>
          <a:xfrm>
            <a:off x="527377" y="247904"/>
            <a:ext cx="1015663" cy="1758920"/>
          </a:xfrm>
          <a:prstGeom prst="rect">
            <a:avLst/>
          </a:prstGeom>
          <a:noFill/>
        </p:spPr>
        <p:txBody>
          <a:bodyPr vert="eaVert"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04168"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测试结果讨论</a:t>
              </a:r>
            </a:p>
          </p:txBody>
        </p:sp>
      </p:grpSp>
      <p:pic>
        <p:nvPicPr>
          <p:cNvPr id="2" name="图片 1">
            <a:extLst>
              <a:ext uri="{FF2B5EF4-FFF2-40B4-BE49-F238E27FC236}">
                <a16:creationId xmlns:a16="http://schemas.microsoft.com/office/drawing/2014/main" id="{51E1FD59-F6B8-A5ED-1F91-7B861B923373}"/>
              </a:ext>
            </a:extLst>
          </p:cNvPr>
          <p:cNvPicPr>
            <a:picLocks noChangeAspect="1"/>
          </p:cNvPicPr>
          <p:nvPr/>
        </p:nvPicPr>
        <p:blipFill>
          <a:blip r:embed="rId3"/>
          <a:stretch>
            <a:fillRect/>
          </a:stretch>
        </p:blipFill>
        <p:spPr>
          <a:xfrm>
            <a:off x="5881801" y="2208023"/>
            <a:ext cx="6221047" cy="4665785"/>
          </a:xfrm>
          <a:prstGeom prst="rect">
            <a:avLst/>
          </a:prstGeom>
        </p:spPr>
      </p:pic>
      <p:sp>
        <p:nvSpPr>
          <p:cNvPr id="5" name="文本框 4">
            <a:extLst>
              <a:ext uri="{FF2B5EF4-FFF2-40B4-BE49-F238E27FC236}">
                <a16:creationId xmlns:a16="http://schemas.microsoft.com/office/drawing/2014/main" id="{E5C73CB4-61D8-8533-ED0E-230CD657ECFA}"/>
              </a:ext>
            </a:extLst>
          </p:cNvPr>
          <p:cNvSpPr txBox="1"/>
          <p:nvPr/>
        </p:nvSpPr>
        <p:spPr>
          <a:xfrm>
            <a:off x="1399117" y="1662611"/>
            <a:ext cx="5032111" cy="523220"/>
          </a:xfrm>
          <a:prstGeom prst="rect">
            <a:avLst/>
          </a:prstGeom>
          <a:noFill/>
        </p:spPr>
        <p:txBody>
          <a:bodyPr wrap="square" rtlCol="0">
            <a:spAutoFit/>
          </a:bodyPr>
          <a:lstStyle/>
          <a:p>
            <a:r>
              <a:rPr lang="zh-CN" altLang="en-US" sz="2800" dirty="0"/>
              <a:t>费用</a:t>
            </a:r>
            <a:r>
              <a:rPr lang="en-US" altLang="zh-CN" sz="2800" dirty="0"/>
              <a:t>:1856.08</a:t>
            </a:r>
            <a:r>
              <a:rPr lang="zh-CN" altLang="en-US" sz="2800" dirty="0"/>
              <a:t>千元</a:t>
            </a:r>
          </a:p>
        </p:txBody>
      </p:sp>
      <p:sp>
        <p:nvSpPr>
          <p:cNvPr id="4" name="文本框 3">
            <a:extLst>
              <a:ext uri="{FF2B5EF4-FFF2-40B4-BE49-F238E27FC236}">
                <a16:creationId xmlns:a16="http://schemas.microsoft.com/office/drawing/2014/main" id="{49A5D5C3-9025-A0D4-5BF0-C482BDC7D80B}"/>
              </a:ext>
            </a:extLst>
          </p:cNvPr>
          <p:cNvSpPr txBox="1"/>
          <p:nvPr/>
        </p:nvSpPr>
        <p:spPr>
          <a:xfrm>
            <a:off x="6916888" y="1652892"/>
            <a:ext cx="5032111" cy="523220"/>
          </a:xfrm>
          <a:prstGeom prst="rect">
            <a:avLst/>
          </a:prstGeom>
          <a:noFill/>
        </p:spPr>
        <p:txBody>
          <a:bodyPr wrap="square" rtlCol="0">
            <a:spAutoFit/>
          </a:bodyPr>
          <a:lstStyle/>
          <a:p>
            <a:r>
              <a:rPr lang="zh-CN" altLang="en-US" sz="2800" dirty="0"/>
              <a:t>费用</a:t>
            </a:r>
            <a:r>
              <a:rPr lang="en-US" altLang="zh-CN" sz="2800" dirty="0"/>
              <a:t>:2018.48</a:t>
            </a:r>
            <a:r>
              <a:rPr lang="zh-CN" altLang="en-US" sz="2800" dirty="0"/>
              <a:t>千元</a:t>
            </a:r>
          </a:p>
        </p:txBody>
      </p:sp>
      <p:pic>
        <p:nvPicPr>
          <p:cNvPr id="18" name="图片 17">
            <a:extLst>
              <a:ext uri="{FF2B5EF4-FFF2-40B4-BE49-F238E27FC236}">
                <a16:creationId xmlns:a16="http://schemas.microsoft.com/office/drawing/2014/main" id="{28F650F3-4A9E-9B3B-565C-450B3707BA2F}"/>
              </a:ext>
            </a:extLst>
          </p:cNvPr>
          <p:cNvPicPr>
            <a:picLocks noChangeAspect="1"/>
          </p:cNvPicPr>
          <p:nvPr/>
        </p:nvPicPr>
        <p:blipFill>
          <a:blip r:embed="rId4"/>
          <a:stretch>
            <a:fillRect/>
          </a:stretch>
        </p:blipFill>
        <p:spPr>
          <a:xfrm>
            <a:off x="0" y="2208022"/>
            <a:ext cx="6221047" cy="4665785"/>
          </a:xfrm>
          <a:prstGeom prst="rect">
            <a:avLst/>
          </a:prstGeom>
        </p:spPr>
      </p:pic>
    </p:spTree>
    <p:extLst>
      <p:ext uri="{BB962C8B-B14F-4D97-AF65-F5344CB8AC3E}">
        <p14:creationId xmlns:p14="http://schemas.microsoft.com/office/powerpoint/2010/main" val="360197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3</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2031317"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问题二</a:t>
            </a:r>
          </a:p>
        </p:txBody>
      </p:sp>
      <p:sp>
        <p:nvSpPr>
          <p:cNvPr id="15" name="矩形 14"/>
          <p:cNvSpPr/>
          <p:nvPr/>
        </p:nvSpPr>
        <p:spPr>
          <a:xfrm>
            <a:off x="3087743" y="3642245"/>
            <a:ext cx="1709114"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Question Two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927122"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解决思路</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14940"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pic>
        <p:nvPicPr>
          <p:cNvPr id="3" name="图片 2">
            <a:extLst>
              <a:ext uri="{FF2B5EF4-FFF2-40B4-BE49-F238E27FC236}">
                <a16:creationId xmlns:a16="http://schemas.microsoft.com/office/drawing/2014/main" id="{CBA795E2-6729-84B7-67BC-BC045B69C2B2}"/>
              </a:ext>
            </a:extLst>
          </p:cNvPr>
          <p:cNvPicPr>
            <a:picLocks noChangeAspect="1"/>
          </p:cNvPicPr>
          <p:nvPr/>
        </p:nvPicPr>
        <p:blipFill>
          <a:blip r:embed="rId3" cstate="print">
            <a:extLst>
              <a:ext uri="{28A0092B-C50C-407E-A947-70E740481C1C}">
                <a14:useLocalDpi xmlns:a14="http://schemas.microsoft.com/office/drawing/2010/main" val="0"/>
              </a:ext>
            </a:extLst>
          </a:blip>
          <a:srcRect l="-1" t="220" r="1459" b="1500"/>
          <a:stretch>
            <a:fillRect/>
          </a:stretch>
        </p:blipFill>
        <p:spPr>
          <a:xfrm>
            <a:off x="644070" y="1487013"/>
            <a:ext cx="3742804" cy="5370987"/>
          </a:xfrm>
          <a:prstGeom prst="rect">
            <a:avLst/>
          </a:prstGeom>
          <a:ln>
            <a:noFill/>
          </a:ln>
        </p:spPr>
      </p:pic>
      <p:grpSp>
        <p:nvGrpSpPr>
          <p:cNvPr id="12" name="组合 11">
            <a:extLst>
              <a:ext uri="{FF2B5EF4-FFF2-40B4-BE49-F238E27FC236}">
                <a16:creationId xmlns:a16="http://schemas.microsoft.com/office/drawing/2014/main" id="{B35E0876-6E2D-03AD-13CA-B5F71B57FBAB}"/>
              </a:ext>
            </a:extLst>
          </p:cNvPr>
          <p:cNvGrpSpPr/>
          <p:nvPr/>
        </p:nvGrpSpPr>
        <p:grpSpPr>
          <a:xfrm>
            <a:off x="4386874" y="1831109"/>
            <a:ext cx="7576049" cy="4193422"/>
            <a:chOff x="4882945" y="3429000"/>
            <a:chExt cx="6293224" cy="3429000"/>
          </a:xfrm>
        </p:grpSpPr>
        <p:pic>
          <p:nvPicPr>
            <p:cNvPr id="4" name="图片 3">
              <a:extLst>
                <a:ext uri="{FF2B5EF4-FFF2-40B4-BE49-F238E27FC236}">
                  <a16:creationId xmlns:a16="http://schemas.microsoft.com/office/drawing/2014/main" id="{6DF803C8-57AA-2063-B5A7-9641D8617C20}"/>
                </a:ext>
              </a:extLst>
            </p:cNvPr>
            <p:cNvPicPr>
              <a:picLocks noChangeAspect="1"/>
            </p:cNvPicPr>
            <p:nvPr/>
          </p:nvPicPr>
          <p:blipFill>
            <a:blip r:embed="rId4"/>
            <a:stretch>
              <a:fillRect/>
            </a:stretch>
          </p:blipFill>
          <p:spPr>
            <a:xfrm>
              <a:off x="4882945" y="3429000"/>
              <a:ext cx="6293224" cy="3429000"/>
            </a:xfrm>
            <a:prstGeom prst="rect">
              <a:avLst/>
            </a:prstGeom>
          </p:spPr>
        </p:pic>
        <p:pic>
          <p:nvPicPr>
            <p:cNvPr id="11" name="图片 10">
              <a:extLst>
                <a:ext uri="{FF2B5EF4-FFF2-40B4-BE49-F238E27FC236}">
                  <a16:creationId xmlns:a16="http://schemas.microsoft.com/office/drawing/2014/main" id="{6F1C96F4-D9E9-5B26-6D03-56CEDB216FFA}"/>
                </a:ext>
              </a:extLst>
            </p:cNvPr>
            <p:cNvPicPr>
              <a:picLocks noChangeAspect="1"/>
            </p:cNvPicPr>
            <p:nvPr/>
          </p:nvPicPr>
          <p:blipFill>
            <a:blip r:embed="rId5"/>
            <a:stretch>
              <a:fillRect/>
            </a:stretch>
          </p:blipFill>
          <p:spPr>
            <a:xfrm>
              <a:off x="9886936" y="6438900"/>
              <a:ext cx="1285875" cy="419100"/>
            </a:xfrm>
            <a:prstGeom prst="rect">
              <a:avLst/>
            </a:prstGeom>
          </p:spPr>
        </p:pic>
      </p:grpSp>
    </p:spTree>
    <p:extLst>
      <p:ext uri="{BB962C8B-B14F-4D97-AF65-F5344CB8AC3E}">
        <p14:creationId xmlns:p14="http://schemas.microsoft.com/office/powerpoint/2010/main" val="392257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nvSpPr>
          <p:spPr>
            <a:xfrm>
              <a:off x="65706" y="201683"/>
              <a:ext cx="4676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问题二</a:t>
            </a:r>
          </a:p>
        </p:txBody>
      </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矩形 29"/>
            <p:cNvSpPr/>
            <p:nvPr/>
          </p:nvSpPr>
          <p:spPr>
            <a:xfrm>
              <a:off x="2994491" y="243297"/>
              <a:ext cx="1174865" cy="276995"/>
            </a:xfrm>
            <a:prstGeom prst="rect">
              <a:avLst/>
            </a:prstGeom>
          </p:spPr>
          <p:txBody>
            <a:bodyPr wrap="none" lIns="91436" tIns="45718" rIns="91436" bIns="4571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 two</a:t>
              </a:r>
            </a:p>
          </p:txBody>
        </p:sp>
      </p:grpSp>
      <p:grpSp>
        <p:nvGrpSpPr>
          <p:cNvPr id="12" name="组合 11">
            <a:extLst>
              <a:ext uri="{FF2B5EF4-FFF2-40B4-BE49-F238E27FC236}">
                <a16:creationId xmlns:a16="http://schemas.microsoft.com/office/drawing/2014/main" id="{A12A8221-93C6-E669-9F68-A68CA6A2B06D}"/>
              </a:ext>
            </a:extLst>
          </p:cNvPr>
          <p:cNvGrpSpPr/>
          <p:nvPr/>
        </p:nvGrpSpPr>
        <p:grpSpPr>
          <a:xfrm>
            <a:off x="533399" y="843919"/>
            <a:ext cx="2717801" cy="897229"/>
            <a:chOff x="825910" y="2762865"/>
            <a:chExt cx="1927122" cy="897229"/>
          </a:xfrm>
        </p:grpSpPr>
        <p:sp>
          <p:nvSpPr>
            <p:cNvPr id="13" name="矩形: 圆角 12">
              <a:extLst>
                <a:ext uri="{FF2B5EF4-FFF2-40B4-BE49-F238E27FC236}">
                  <a16:creationId xmlns:a16="http://schemas.microsoft.com/office/drawing/2014/main" id="{DAF22916-EAA3-8F80-5EF3-C6CF6C126DC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4" name="文本框 13">
              <a:extLst>
                <a:ext uri="{FF2B5EF4-FFF2-40B4-BE49-F238E27FC236}">
                  <a16:creationId xmlns:a16="http://schemas.microsoft.com/office/drawing/2014/main" id="{7A1F4BE9-63BC-206B-33E6-697B2C0C7584}"/>
                </a:ext>
              </a:extLst>
            </p:cNvPr>
            <p:cNvSpPr txBox="1"/>
            <p:nvPr/>
          </p:nvSpPr>
          <p:spPr>
            <a:xfrm>
              <a:off x="1095044" y="2829101"/>
              <a:ext cx="1489353" cy="830993"/>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遇到新的问题</a:t>
              </a:r>
            </a:p>
          </p:txBody>
        </p:sp>
      </p:grpSp>
      <p:pic>
        <p:nvPicPr>
          <p:cNvPr id="4" name="图片 3">
            <a:extLst>
              <a:ext uri="{FF2B5EF4-FFF2-40B4-BE49-F238E27FC236}">
                <a16:creationId xmlns:a16="http://schemas.microsoft.com/office/drawing/2014/main" id="{13E62FE2-50BE-24AA-F74E-90F4E2A154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2702" y="2980700"/>
            <a:ext cx="4879745" cy="3659809"/>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F4C643AE-6556-A936-8C91-310881870276}"/>
                  </a:ext>
                </a:extLst>
              </p:cNvPr>
              <p:cNvSpPr txBox="1"/>
              <p:nvPr/>
            </p:nvSpPr>
            <p:spPr>
              <a:xfrm>
                <a:off x="644070" y="1648639"/>
                <a:ext cx="11397548" cy="130625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①聚类</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k</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簇，如果采用遍历的方法解决归属问题，则需要计算</a:t>
                </a:r>
                <a14:m>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cs typeface="+mn-cs"/>
                      </a:rPr>
                      <m:t>次</m:t>
                    </m:r>
                  </m:oMath>
                </a14:m>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，计算量太大。</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②在这</a:t>
                </a:r>
                <a14:m>
                  <m:oMath xmlns:m="http://schemas.openxmlformats.org/officeDocument/2006/math">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种情况中，有些方案是显然不合理的（如下图），这些方案的特征是主线过长会出现主线相交的情况。</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lvl="0">
                  <a:lnSpc>
                    <a:spcPct val="150000"/>
                  </a:lnSpc>
                </a:pP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rPr>
                  <a:t>解决方案：引入优化函数</a:t>
                </a:r>
                <a14:m>
                  <m:oMath xmlns:m="http://schemas.openxmlformats.org/officeDocument/2006/math">
                    <m:func>
                      <m:func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ctrlPr>
                      </m:funcPr>
                      <m:fName>
                        <m:r>
                          <a:rPr kumimoji="0" lang="en-US" altLang="zh-CN" sz="1800" b="1" i="0" u="none" strike="noStrike" kern="1200" cap="none" spc="0" normalizeH="0" baseline="0" noProof="0" smtClean="0">
                            <a:ln>
                              <a:noFill/>
                            </a:ln>
                            <a:solidFill>
                              <a:prstClr val="black"/>
                            </a:solidFill>
                            <a:effectLst/>
                            <a:uLnTx/>
                            <a:uFillTx/>
                            <a:latin typeface="Cambria Math" panose="02040503050406030204" pitchFamily="18" charset="0"/>
                          </a:rPr>
                          <m:t>𝐦𝐢𝐧</m:t>
                        </m:r>
                      </m:fName>
                      <m:e>
                        <m:d>
                          <m:d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ctrlPr>
                          </m:dPr>
                          <m:e>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𝑿</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𝟏</m:t>
                                </m:r>
                              </m:sub>
                            </m:s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m:t>
                            </m:r>
                            <m:sSub>
                              <m:sSubPr>
                                <m:ctrlP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lang="en-US" altLang="zh-CN" b="1" i="1">
                                    <a:solidFill>
                                      <a:prstClr val="black"/>
                                    </a:solidFill>
                                    <a:latin typeface="Cambria Math" panose="02040503050406030204" pitchFamily="18" charset="0"/>
                                  </a:rPr>
                                  <m:t>𝑿</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𝟐</m:t>
                                </m:r>
                              </m:sub>
                            </m:sSub>
                          </m:e>
                        </m:d>
                      </m:e>
                    </m:func>
                  </m:oMath>
                </a14:m>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rPr>
                  <a:t>，优先考虑主线长度和最小的几种方案，可以避免以下情况</a:t>
                </a:r>
                <a:r>
                  <a:rPr lang="zh-CN" altLang="en-US" b="1" dirty="0">
                    <a:solidFill>
                      <a:prstClr val="black"/>
                    </a:solidFill>
                    <a:latin typeface="Calibri"/>
                    <a:ea typeface="宋体" panose="02010600030101010101" pitchFamily="2" charset="-122"/>
                  </a:rPr>
                  <a:t>。</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endParaRPr>
              </a:p>
            </p:txBody>
          </p:sp>
        </mc:Choice>
        <mc:Fallback xmlns="">
          <p:sp>
            <p:nvSpPr>
              <p:cNvPr id="16" name="文本框 15">
                <a:extLst>
                  <a:ext uri="{FF2B5EF4-FFF2-40B4-BE49-F238E27FC236}">
                    <a16:creationId xmlns:a16="http://schemas.microsoft.com/office/drawing/2014/main" id="{F4C643AE-6556-A936-8C91-310881870276}"/>
                  </a:ext>
                </a:extLst>
              </p:cNvPr>
              <p:cNvSpPr txBox="1">
                <a:spLocks noRot="1" noChangeAspect="1" noMove="1" noResize="1" noEditPoints="1" noAdjustHandles="1" noChangeArrowheads="1" noChangeShapeType="1" noTextEdit="1"/>
              </p:cNvSpPr>
              <p:nvPr/>
            </p:nvSpPr>
            <p:spPr>
              <a:xfrm>
                <a:off x="644070" y="1648639"/>
                <a:ext cx="11397548" cy="1306255"/>
              </a:xfrm>
              <a:prstGeom prst="rect">
                <a:avLst/>
              </a:prstGeom>
              <a:blipFill>
                <a:blip r:embed="rId4"/>
                <a:stretch>
                  <a:fillRect l="-482" r="-2461" b="-4651"/>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4E86D7A3-301C-D95D-DDB8-3219B400176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92447" y="2932360"/>
            <a:ext cx="5008647" cy="3756487"/>
          </a:xfrm>
          <a:prstGeom prst="rect">
            <a:avLst/>
          </a:prstGeom>
        </p:spPr>
      </p:pic>
    </p:spTree>
    <p:extLst>
      <p:ext uri="{BB962C8B-B14F-4D97-AF65-F5344CB8AC3E}">
        <p14:creationId xmlns:p14="http://schemas.microsoft.com/office/powerpoint/2010/main" val="2796569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7" name="文本框 6"/>
            <p:cNvSpPr txBox="1"/>
            <p:nvPr/>
          </p:nvSpPr>
          <p:spPr>
            <a:xfrm>
              <a:off x="65706" y="201683"/>
              <a:ext cx="46769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3</a:t>
              </a:r>
              <a:endParaRPr kumimoji="0" lang="zh-CN" altLang="en-US" sz="2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问题二</a:t>
            </a:r>
          </a:p>
        </p:txBody>
      </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0" name="矩形 29"/>
            <p:cNvSpPr/>
            <p:nvPr/>
          </p:nvSpPr>
          <p:spPr>
            <a:xfrm>
              <a:off x="2994491" y="243297"/>
              <a:ext cx="1174865" cy="276995"/>
            </a:xfrm>
            <a:prstGeom prst="rect">
              <a:avLst/>
            </a:prstGeom>
          </p:spPr>
          <p:txBody>
            <a:bodyPr wrap="none" lIns="91436" tIns="45718" rIns="91436" bIns="45718">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Question two</a:t>
              </a:r>
            </a:p>
          </p:txBody>
        </p:sp>
      </p:grpSp>
      <p:sp>
        <p:nvSpPr>
          <p:cNvPr id="14" name="文本框 13">
            <a:extLst>
              <a:ext uri="{FF2B5EF4-FFF2-40B4-BE49-F238E27FC236}">
                <a16:creationId xmlns:a16="http://schemas.microsoft.com/office/drawing/2014/main" id="{7A1F4BE9-63BC-206B-33E6-697B2C0C7584}"/>
              </a:ext>
            </a:extLst>
          </p:cNvPr>
          <p:cNvSpPr txBox="1"/>
          <p:nvPr/>
        </p:nvSpPr>
        <p:spPr>
          <a:xfrm>
            <a:off x="912956" y="910155"/>
            <a:ext cx="2100420" cy="461661"/>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遇到新的问</a:t>
            </a:r>
          </a:p>
        </p:txBody>
      </p:sp>
      <p:grpSp>
        <p:nvGrpSpPr>
          <p:cNvPr id="16" name="组合 15">
            <a:extLst>
              <a:ext uri="{FF2B5EF4-FFF2-40B4-BE49-F238E27FC236}">
                <a16:creationId xmlns:a16="http://schemas.microsoft.com/office/drawing/2014/main" id="{23880817-C98B-CB92-0BCF-8F9427591135}"/>
              </a:ext>
            </a:extLst>
          </p:cNvPr>
          <p:cNvGrpSpPr/>
          <p:nvPr/>
        </p:nvGrpSpPr>
        <p:grpSpPr>
          <a:xfrm>
            <a:off x="533399" y="843919"/>
            <a:ext cx="2717801" cy="897229"/>
            <a:chOff x="825910" y="2762865"/>
            <a:chExt cx="1927122" cy="897229"/>
          </a:xfrm>
        </p:grpSpPr>
        <p:sp>
          <p:nvSpPr>
            <p:cNvPr id="17" name="矩形: 圆角 16">
              <a:extLst>
                <a:ext uri="{FF2B5EF4-FFF2-40B4-BE49-F238E27FC236}">
                  <a16:creationId xmlns:a16="http://schemas.microsoft.com/office/drawing/2014/main" id="{B5EF6935-D8CC-D897-1F5C-EC644C8FE91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p:txBody>
        </p:sp>
        <p:sp>
          <p:nvSpPr>
            <p:cNvPr id="18" name="文本框 17">
              <a:extLst>
                <a:ext uri="{FF2B5EF4-FFF2-40B4-BE49-F238E27FC236}">
                  <a16:creationId xmlns:a16="http://schemas.microsoft.com/office/drawing/2014/main" id="{0AD41699-544C-F4D1-3C67-3AC488D6761C}"/>
                </a:ext>
              </a:extLst>
            </p:cNvPr>
            <p:cNvSpPr txBox="1"/>
            <p:nvPr/>
          </p:nvSpPr>
          <p:spPr>
            <a:xfrm>
              <a:off x="1095044" y="2829101"/>
              <a:ext cx="1489353" cy="830993"/>
            </a:xfrm>
            <a:prstGeom prst="rect">
              <a:avLst/>
            </a:prstGeom>
            <a:noFill/>
          </p:spPr>
          <p:txBody>
            <a:bodyPr wrap="square" lIns="91436" tIns="45718" rIns="91436" bIns="45718"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遇到新的问题</a:t>
              </a:r>
            </a:p>
          </p:txBody>
        </p:sp>
      </p:gr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487DCD65-9A68-FC21-F6F7-DB86F544CC21}"/>
                  </a:ext>
                </a:extLst>
              </p:cNvPr>
              <p:cNvSpPr txBox="1"/>
              <p:nvPr/>
            </p:nvSpPr>
            <p:spPr>
              <a:xfrm>
                <a:off x="1567782" y="1587960"/>
                <a:ext cx="9044642" cy="1291379"/>
              </a:xfrm>
              <a:prstGeom prst="rect">
                <a:avLst/>
              </a:prstGeom>
              <a:noFill/>
            </p:spPr>
            <p:txBody>
              <a:bodyPr wrap="square">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在</a:t>
                </a:r>
                <a14:m>
                  <m:oMath xmlns:m="http://schemas.openxmlformats.org/officeDocument/2006/math">
                    <m:func>
                      <m:func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uncPr>
                      <m:fName>
                        <m:r>
                          <m:rPr>
                            <m:sty m:val="p"/>
                          </m:rPr>
                          <a:rPr kumimoji="0" lang="en-US" altLang="zh-CN" sz="1800" b="0" i="0" u="none" strike="noStrike" kern="1200" cap="none" spc="0" normalizeH="0" baseline="0" noProof="0" smtClean="0">
                            <a:ln>
                              <a:noFill/>
                            </a:ln>
                            <a:solidFill>
                              <a:prstClr val="black"/>
                            </a:solidFill>
                            <a:effectLst/>
                            <a:uLnTx/>
                            <a:uFillTx/>
                            <a:latin typeface="Cambria Math" panose="02040503050406030204" pitchFamily="18" charset="0"/>
                            <a:cs typeface="+mn-cs"/>
                          </a:rPr>
                          <m:t>min</m:t>
                        </m:r>
                      </m:fName>
                      <m:e>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𝑋</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e>
                        </m:d>
                      </m:e>
                    </m:func>
                  </m:oMath>
                </a14:m>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的优化函数下，</a:t>
                </a:r>
                <a:r>
                  <a:rPr kumimoji="0" lang="zh-CN" altLang="en-US"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优先考虑主线长度和最小的几种方案</a:t>
                </a:r>
                <a:r>
                  <a:rPr lang="zh-CN" altLang="en-US" b="1" dirty="0">
                    <a:solidFill>
                      <a:prstClr val="black"/>
                    </a:solidFill>
                    <a:latin typeface="Calibri"/>
                    <a:ea typeface="宋体" panose="02010600030101010101" pitchFamily="2" charset="-122"/>
                  </a:rPr>
                  <a:t>，</a:t>
                </a:r>
                <a:r>
                  <a:rPr lang="zh-CN" altLang="en-US" dirty="0">
                    <a:solidFill>
                      <a:prstClr val="black"/>
                    </a:solidFill>
                    <a:latin typeface="Calibri"/>
                    <a:ea typeface="宋体" panose="02010600030101010101" pitchFamily="2" charset="-122"/>
                  </a:rPr>
                  <a:t>仍有以下问题</a:t>
                </a:r>
                <a:r>
                  <a:rPr lang="zh-CN" altLang="en-US" b="1" dirty="0">
                    <a:solidFill>
                      <a:prstClr val="black"/>
                    </a:solidFill>
                    <a:latin typeface="Calibri"/>
                    <a:ea typeface="宋体" panose="02010600030101010101" pitchFamily="2" charset="-122"/>
                  </a:rPr>
                  <a:t>：</a:t>
                </a:r>
                <a:endParaRPr kumimoji="0" lang="en-US" altLang="zh-CN" sz="1800" b="1"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a:p>
                <a:pPr marL="0" marR="0" lvl="0" indent="0" defTabSz="914400" rtl="0" eaLnBrk="1" fontAlgn="auto" latinLnBrk="0" hangingPunct="1">
                  <a:lnSpc>
                    <a:spcPct val="150000"/>
                  </a:lnSpc>
                  <a:spcBef>
                    <a:spcPts val="0"/>
                  </a:spcBef>
                  <a:spcAft>
                    <a:spcPts val="0"/>
                  </a:spcAft>
                  <a:buClrTx/>
                  <a:buSzTx/>
                  <a:buFontTx/>
                  <a:buNone/>
                  <a:tabLst/>
                  <a:defRPr/>
                </a:pPr>
                <a:r>
                  <a:rPr lang="en-US" altLang="zh-CN" dirty="0">
                    <a:solidFill>
                      <a:prstClr val="black"/>
                    </a:solidFill>
                    <a:latin typeface="Calibri"/>
                    <a:ea typeface="宋体" panose="02010600030101010101" pitchFamily="2" charset="-122"/>
                  </a:rPr>
                  <a:t>(1)</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当聚类簇数</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k</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较大时，某条主线会比另一条主线短很多。</a:t>
                </a:r>
              </a:p>
              <a:p>
                <a:pPr marL="0" marR="0" lvl="0" indent="0" defTabSz="914400" rtl="0" eaLnBrk="1" fontAlgn="auto" latinLnBrk="0" hangingPunct="1">
                  <a:lnSpc>
                    <a:spcPct val="150000"/>
                  </a:lnSpc>
                  <a:spcBef>
                    <a:spcPts val="0"/>
                  </a:spcBef>
                  <a:spcAft>
                    <a:spcPts val="0"/>
                  </a:spcAft>
                  <a:buClrTx/>
                  <a:buSzTx/>
                  <a:buFontTx/>
                  <a:buNone/>
                  <a:tabLst/>
                  <a:defRPr/>
                </a:pPr>
                <a:r>
                  <a:rPr lang="en-US" altLang="zh-CN" dirty="0">
                    <a:solidFill>
                      <a:prstClr val="black"/>
                    </a:solidFill>
                    <a:latin typeface="Calibri"/>
                    <a:ea typeface="宋体" panose="02010600030101010101" pitchFamily="2" charset="-122"/>
                  </a:rPr>
                  <a:t>(2)</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当聚类簇数</a:t>
                </a:r>
                <a:r>
                  <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k</a:t>
                </a:r>
                <a:r>
                  <a:rPr kumimoji="0" lang="zh-CN" altLang="en-US"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rPr>
                  <a:t>较小时，一级支路的长度比主线的总长更长。</a:t>
                </a:r>
                <a:endParaRPr kumimoji="0" lang="en-US" altLang="zh-CN" sz="1800" b="0" i="0" u="none" strike="noStrike" kern="1200" cap="none" spc="0" normalizeH="0" baseline="0" noProof="0" dirty="0">
                  <a:ln>
                    <a:noFill/>
                  </a:ln>
                  <a:solidFill>
                    <a:prstClr val="black"/>
                  </a:solidFill>
                  <a:effectLst/>
                  <a:uLnTx/>
                  <a:uFillTx/>
                  <a:latin typeface="Calibri"/>
                  <a:ea typeface="宋体" panose="02010600030101010101" pitchFamily="2" charset="-122"/>
                  <a:cs typeface="+mn-cs"/>
                </a:endParaRPr>
              </a:p>
            </p:txBody>
          </p:sp>
        </mc:Choice>
        <mc:Fallback xmlns="">
          <p:sp>
            <p:nvSpPr>
              <p:cNvPr id="12" name="文本框 11">
                <a:extLst>
                  <a:ext uri="{FF2B5EF4-FFF2-40B4-BE49-F238E27FC236}">
                    <a16:creationId xmlns:a16="http://schemas.microsoft.com/office/drawing/2014/main" id="{487DCD65-9A68-FC21-F6F7-DB86F544CC21}"/>
                  </a:ext>
                </a:extLst>
              </p:cNvPr>
              <p:cNvSpPr txBox="1">
                <a:spLocks noRot="1" noChangeAspect="1" noMove="1" noResize="1" noEditPoints="1" noAdjustHandles="1" noChangeArrowheads="1" noChangeShapeType="1" noTextEdit="1"/>
              </p:cNvSpPr>
              <p:nvPr/>
            </p:nvSpPr>
            <p:spPr>
              <a:xfrm>
                <a:off x="1567782" y="1587960"/>
                <a:ext cx="9044642" cy="1291379"/>
              </a:xfrm>
              <a:prstGeom prst="rect">
                <a:avLst/>
              </a:prstGeom>
              <a:blipFill>
                <a:blip r:embed="rId3"/>
                <a:stretch>
                  <a:fillRect l="-539" b="-7075"/>
                </a:stretch>
              </a:blipFill>
            </p:spPr>
            <p:txBody>
              <a:bodyPr/>
              <a:lstStyle/>
              <a:p>
                <a:r>
                  <a:rPr lang="zh-CN" altLang="en-US">
                    <a:noFill/>
                  </a:rPr>
                  <a:t> </a:t>
                </a:r>
              </a:p>
            </p:txBody>
          </p:sp>
        </mc:Fallback>
      </mc:AlternateContent>
      <p:pic>
        <p:nvPicPr>
          <p:cNvPr id="19" name="图片 18">
            <a:extLst>
              <a:ext uri="{FF2B5EF4-FFF2-40B4-BE49-F238E27FC236}">
                <a16:creationId xmlns:a16="http://schemas.microsoft.com/office/drawing/2014/main" id="{128F1E32-947F-C44B-C48F-B7DDF95F820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74222" y="2879339"/>
            <a:ext cx="4179655" cy="3134742"/>
          </a:xfrm>
          <a:prstGeom prst="rect">
            <a:avLst/>
          </a:prstGeom>
        </p:spPr>
      </p:pic>
      <p:pic>
        <p:nvPicPr>
          <p:cNvPr id="15" name="图片 14">
            <a:extLst>
              <a:ext uri="{FF2B5EF4-FFF2-40B4-BE49-F238E27FC236}">
                <a16:creationId xmlns:a16="http://schemas.microsoft.com/office/drawing/2014/main" id="{3CDE6046-083B-E333-8C75-DB52F3CFD13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007919" y="2890805"/>
            <a:ext cx="4164367" cy="3123276"/>
          </a:xfrm>
          <a:prstGeom prst="rect">
            <a:avLst/>
          </a:prstGeom>
        </p:spPr>
      </p:pic>
      <p:pic>
        <p:nvPicPr>
          <p:cNvPr id="3" name="图片 2">
            <a:extLst>
              <a:ext uri="{FF2B5EF4-FFF2-40B4-BE49-F238E27FC236}">
                <a16:creationId xmlns:a16="http://schemas.microsoft.com/office/drawing/2014/main" id="{D59A8535-02B0-EE45-4015-576B403A311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24" y="2879339"/>
            <a:ext cx="4179655" cy="3134742"/>
          </a:xfrm>
          <a:prstGeom prst="rect">
            <a:avLst/>
          </a:prstGeom>
        </p:spPr>
      </p:pic>
    </p:spTree>
    <p:extLst>
      <p:ext uri="{BB962C8B-B14F-4D97-AF65-F5344CB8AC3E}">
        <p14:creationId xmlns:p14="http://schemas.microsoft.com/office/powerpoint/2010/main" val="2402704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17486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sp>
        <p:nvSpPr>
          <p:cNvPr id="14" name="文本框 13">
            <a:extLst>
              <a:ext uri="{FF2B5EF4-FFF2-40B4-BE49-F238E27FC236}">
                <a16:creationId xmlns:a16="http://schemas.microsoft.com/office/drawing/2014/main" id="{7A1F4BE9-63BC-206B-33E6-697B2C0C7584}"/>
              </a:ext>
            </a:extLst>
          </p:cNvPr>
          <p:cNvSpPr txBox="1"/>
          <p:nvPr/>
        </p:nvSpPr>
        <p:spPr>
          <a:xfrm>
            <a:off x="912956" y="910155"/>
            <a:ext cx="2100420"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遇到新的问</a:t>
            </a:r>
          </a:p>
        </p:txBody>
      </p:sp>
      <p:grpSp>
        <p:nvGrpSpPr>
          <p:cNvPr id="16" name="组合 15">
            <a:extLst>
              <a:ext uri="{FF2B5EF4-FFF2-40B4-BE49-F238E27FC236}">
                <a16:creationId xmlns:a16="http://schemas.microsoft.com/office/drawing/2014/main" id="{23880817-C98B-CB92-0BCF-8F9427591135}"/>
              </a:ext>
            </a:extLst>
          </p:cNvPr>
          <p:cNvGrpSpPr/>
          <p:nvPr/>
        </p:nvGrpSpPr>
        <p:grpSpPr>
          <a:xfrm>
            <a:off x="533399" y="843919"/>
            <a:ext cx="2717801" cy="897229"/>
            <a:chOff x="825910" y="2762865"/>
            <a:chExt cx="1927122" cy="897229"/>
          </a:xfrm>
        </p:grpSpPr>
        <p:sp>
          <p:nvSpPr>
            <p:cNvPr id="17" name="矩形: 圆角 16">
              <a:extLst>
                <a:ext uri="{FF2B5EF4-FFF2-40B4-BE49-F238E27FC236}">
                  <a16:creationId xmlns:a16="http://schemas.microsoft.com/office/drawing/2014/main" id="{B5EF6935-D8CC-D897-1F5C-EC644C8FE91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0AD41699-544C-F4D1-3C67-3AC488D6761C}"/>
                </a:ext>
              </a:extLst>
            </p:cNvPr>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遇到新的问题</a:t>
              </a:r>
            </a:p>
          </p:txBody>
        </p:sp>
      </p:gr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62C5523D-D981-B16F-75F7-36376267A44F}"/>
                  </a:ext>
                </a:extLst>
              </p:cNvPr>
              <p:cNvSpPr txBox="1"/>
              <p:nvPr/>
            </p:nvSpPr>
            <p:spPr>
              <a:xfrm>
                <a:off x="352500" y="2381850"/>
                <a:ext cx="5805539" cy="2592120"/>
              </a:xfrm>
              <a:prstGeom prst="rect">
                <a:avLst/>
              </a:prstGeom>
              <a:noFill/>
            </p:spPr>
            <p:txBody>
              <a:bodyPr wrap="square" rtlCol="0">
                <a:spAutoFit/>
              </a:bodyPr>
              <a:lstStyle/>
              <a:p>
                <a:r>
                  <a:rPr lang="zh-CN" altLang="en-US" sz="2000" dirty="0"/>
                  <a:t>提出新的目标函数：</a:t>
                </a:r>
                <a:endParaRPr lang="en-US" altLang="zh-CN" sz="2000" dirty="0"/>
              </a:p>
              <a:p>
                <a:endParaRPr lang="en-US" altLang="zh-CN" sz="2000" dirty="0"/>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𝑚𝑖𝑛</m:t>
                      </m:r>
                      <m:r>
                        <a:rPr lang="en-US" altLang="zh-CN" sz="2000">
                          <a:latin typeface="Cambria Math" panose="02040503050406030204" pitchFamily="18" charset="0"/>
                        </a:rPr>
                        <m:t> </m:t>
                      </m:r>
                      <m:r>
                        <a:rPr lang="en-US" altLang="zh-CN" sz="2000" i="1">
                          <a:latin typeface="Cambria Math" panose="02040503050406030204" pitchFamily="18" charset="0"/>
                        </a:rPr>
                        <m:t>𝑋</m:t>
                      </m:r>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2</m:t>
                          </m:r>
                        </m:sub>
                      </m:sSub>
                      <m:r>
                        <a:rPr lang="en-US" altLang="zh-CN" sz="2000" i="1">
                          <a:latin typeface="Cambria Math" panose="02040503050406030204" pitchFamily="18" charset="0"/>
                        </a:rPr>
                        <m:t>+</m:t>
                      </m:r>
                      <m:d>
                        <m:dPr>
                          <m:begChr m:val="|"/>
                          <m:endChr m:val="|"/>
                          <m:ctrlPr>
                            <a:rPr lang="zh-CN" altLang="zh-CN" sz="2000" i="1">
                              <a:latin typeface="Cambria Math" panose="02040503050406030204" pitchFamily="18" charset="0"/>
                            </a:rPr>
                          </m:ctrlPr>
                        </m:dPr>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𝑋</m:t>
                              </m:r>
                            </m:e>
                            <m:sub>
                              <m:r>
                                <a:rPr lang="en-US" altLang="zh-CN" sz="2000" i="1">
                                  <a:latin typeface="Cambria Math" panose="02040503050406030204" pitchFamily="18" charset="0"/>
                                </a:rPr>
                                <m:t>2</m:t>
                              </m:r>
                            </m:sub>
                          </m:sSub>
                        </m:e>
                      </m:d>
                    </m:oMath>
                  </m:oMathPara>
                </a14:m>
                <a:endParaRPr lang="en-US" altLang="zh-CN" sz="2400" dirty="0"/>
              </a:p>
              <a:p>
                <a:endParaRPr lang="en-US" altLang="zh-CN" sz="2000" dirty="0"/>
              </a:p>
              <a:p>
                <a:endParaRPr lang="en-US" altLang="zh-CN" sz="2000" dirty="0"/>
              </a:p>
              <a:p>
                <a:r>
                  <a:rPr lang="zh-CN" altLang="en-US" sz="2000" dirty="0"/>
                  <a:t>其中</a:t>
                </a:r>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1</m:t>
                        </m:r>
                      </m:sub>
                    </m:sSub>
                    <m:r>
                      <a:rPr lang="zh-CN" altLang="en-US" sz="2000" i="1">
                        <a:latin typeface="Cambria Math" panose="02040503050406030204" pitchFamily="18" charset="0"/>
                      </a:rPr>
                      <m:t>和</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𝑋</m:t>
                        </m:r>
                      </m:e>
                      <m:sub>
                        <m:r>
                          <a:rPr lang="en-US" altLang="zh-CN" sz="2000" b="0" i="1" smtClean="0">
                            <a:latin typeface="Cambria Math" panose="02040503050406030204" pitchFamily="18" charset="0"/>
                          </a:rPr>
                          <m:t>2</m:t>
                        </m:r>
                      </m:sub>
                    </m:sSub>
                  </m:oMath>
                </a14:m>
                <a:r>
                  <a:rPr lang="zh-CN" altLang="en-US" sz="2000" dirty="0"/>
                  <a:t>为两个最小生成树的长度。该函数能有效地解决情况</a:t>
                </a:r>
                <a:r>
                  <a:rPr lang="en-US" altLang="zh-CN" sz="2000" dirty="0"/>
                  <a:t>(1)</a:t>
                </a:r>
                <a:r>
                  <a:rPr lang="zh-CN" altLang="en-US" sz="2000" dirty="0"/>
                  <a:t> ，较好地解决情况</a:t>
                </a:r>
                <a:r>
                  <a:rPr lang="en-US" altLang="zh-CN" sz="2000" dirty="0"/>
                  <a:t>(2)</a:t>
                </a:r>
                <a:r>
                  <a:rPr lang="zh-CN" altLang="en-US" sz="2000" dirty="0"/>
                  <a:t>。若想解决情况</a:t>
                </a:r>
                <a:r>
                  <a:rPr lang="en-US" altLang="zh-CN" sz="2000" dirty="0"/>
                  <a:t>(2)</a:t>
                </a:r>
                <a:r>
                  <a:rPr lang="zh-CN" altLang="en-US" sz="2000" dirty="0"/>
                  <a:t>，需要更详细的限流条件。</a:t>
                </a:r>
                <a:endParaRPr lang="en-US" altLang="zh-CN" sz="2000" b="0" dirty="0"/>
              </a:p>
            </p:txBody>
          </p:sp>
        </mc:Choice>
        <mc:Fallback xmlns="">
          <p:sp>
            <p:nvSpPr>
              <p:cNvPr id="4" name="文本框 3">
                <a:extLst>
                  <a:ext uri="{FF2B5EF4-FFF2-40B4-BE49-F238E27FC236}">
                    <a16:creationId xmlns:a16="http://schemas.microsoft.com/office/drawing/2014/main" id="{62C5523D-D981-B16F-75F7-36376267A44F}"/>
                  </a:ext>
                </a:extLst>
              </p:cNvPr>
              <p:cNvSpPr txBox="1">
                <a:spLocks noRot="1" noChangeAspect="1" noMove="1" noResize="1" noEditPoints="1" noAdjustHandles="1" noChangeArrowheads="1" noChangeShapeType="1" noTextEdit="1"/>
              </p:cNvSpPr>
              <p:nvPr/>
            </p:nvSpPr>
            <p:spPr>
              <a:xfrm>
                <a:off x="352500" y="2381850"/>
                <a:ext cx="5805539" cy="2592120"/>
              </a:xfrm>
              <a:prstGeom prst="rect">
                <a:avLst/>
              </a:prstGeom>
              <a:blipFill>
                <a:blip r:embed="rId3"/>
                <a:stretch>
                  <a:fillRect l="-1155" t="-2118" r="-1050" b="-3529"/>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B172169-5A23-CD0B-6708-0920A05BE9F6}"/>
              </a:ext>
            </a:extLst>
          </p:cNvPr>
          <p:cNvPicPr>
            <a:picLocks noChangeAspect="1"/>
          </p:cNvPicPr>
          <p:nvPr/>
        </p:nvPicPr>
        <p:blipFill>
          <a:blip r:embed="rId4"/>
          <a:stretch>
            <a:fillRect/>
          </a:stretch>
        </p:blipFill>
        <p:spPr>
          <a:xfrm>
            <a:off x="6219289" y="1600829"/>
            <a:ext cx="5972711" cy="4479534"/>
          </a:xfrm>
          <a:prstGeom prst="rect">
            <a:avLst/>
          </a:prstGeom>
        </p:spPr>
      </p:pic>
      <p:sp>
        <p:nvSpPr>
          <p:cNvPr id="11" name="文本框 10">
            <a:extLst>
              <a:ext uri="{FF2B5EF4-FFF2-40B4-BE49-F238E27FC236}">
                <a16:creationId xmlns:a16="http://schemas.microsoft.com/office/drawing/2014/main" id="{CA6079FA-3220-C706-59DC-3375B011975A}"/>
              </a:ext>
            </a:extLst>
          </p:cNvPr>
          <p:cNvSpPr txBox="1"/>
          <p:nvPr/>
        </p:nvSpPr>
        <p:spPr>
          <a:xfrm>
            <a:off x="8347872" y="1237998"/>
            <a:ext cx="1872369" cy="400110"/>
          </a:xfrm>
          <a:prstGeom prst="rect">
            <a:avLst/>
          </a:prstGeom>
          <a:noFill/>
        </p:spPr>
        <p:txBody>
          <a:bodyPr wrap="square" rtlCol="0">
            <a:spAutoFit/>
          </a:bodyPr>
          <a:lstStyle/>
          <a:p>
            <a:r>
              <a:rPr lang="zh-CN" altLang="en-US" sz="2000" b="1" dirty="0"/>
              <a:t>改进后的结果</a:t>
            </a:r>
          </a:p>
        </p:txBody>
      </p:sp>
    </p:spTree>
    <p:extLst>
      <p:ext uri="{BB962C8B-B14F-4D97-AF65-F5344CB8AC3E}">
        <p14:creationId xmlns:p14="http://schemas.microsoft.com/office/powerpoint/2010/main" val="273228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17486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sp>
        <p:nvSpPr>
          <p:cNvPr id="14" name="文本框 13">
            <a:extLst>
              <a:ext uri="{FF2B5EF4-FFF2-40B4-BE49-F238E27FC236}">
                <a16:creationId xmlns:a16="http://schemas.microsoft.com/office/drawing/2014/main" id="{7A1F4BE9-63BC-206B-33E6-697B2C0C7584}"/>
              </a:ext>
            </a:extLst>
          </p:cNvPr>
          <p:cNvSpPr txBox="1"/>
          <p:nvPr/>
        </p:nvSpPr>
        <p:spPr>
          <a:xfrm>
            <a:off x="912956" y="910155"/>
            <a:ext cx="2100420"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遇到新的问</a:t>
            </a:r>
          </a:p>
        </p:txBody>
      </p:sp>
      <p:grpSp>
        <p:nvGrpSpPr>
          <p:cNvPr id="16" name="组合 15">
            <a:extLst>
              <a:ext uri="{FF2B5EF4-FFF2-40B4-BE49-F238E27FC236}">
                <a16:creationId xmlns:a16="http://schemas.microsoft.com/office/drawing/2014/main" id="{23880817-C98B-CB92-0BCF-8F9427591135}"/>
              </a:ext>
            </a:extLst>
          </p:cNvPr>
          <p:cNvGrpSpPr/>
          <p:nvPr/>
        </p:nvGrpSpPr>
        <p:grpSpPr>
          <a:xfrm>
            <a:off x="533400" y="843919"/>
            <a:ext cx="1932710" cy="594134"/>
            <a:chOff x="825910" y="2762865"/>
            <a:chExt cx="1927122" cy="594134"/>
          </a:xfrm>
        </p:grpSpPr>
        <p:sp>
          <p:nvSpPr>
            <p:cNvPr id="17" name="矩形: 圆角 16">
              <a:extLst>
                <a:ext uri="{FF2B5EF4-FFF2-40B4-BE49-F238E27FC236}">
                  <a16:creationId xmlns:a16="http://schemas.microsoft.com/office/drawing/2014/main" id="{B5EF6935-D8CC-D897-1F5C-EC644C8FE91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0AD41699-544C-F4D1-3C67-3AC488D6761C}"/>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模型求解</a:t>
              </a:r>
            </a:p>
          </p:txBody>
        </p:sp>
      </p:grpSp>
      <p:pic>
        <p:nvPicPr>
          <p:cNvPr id="4" name="图片 3">
            <a:extLst>
              <a:ext uri="{FF2B5EF4-FFF2-40B4-BE49-F238E27FC236}">
                <a16:creationId xmlns:a16="http://schemas.microsoft.com/office/drawing/2014/main" id="{2A2A7E37-687E-7410-BF9D-961908560BF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auto">
          <a:xfrm>
            <a:off x="6314497" y="2150426"/>
            <a:ext cx="5345028" cy="4389974"/>
          </a:xfrm>
          <a:prstGeom prst="rect">
            <a:avLst/>
          </a:prstGeom>
          <a:noFill/>
        </p:spPr>
      </p:pic>
      <p:pic>
        <p:nvPicPr>
          <p:cNvPr id="11" name="内容占位符 3">
            <a:extLst>
              <a:ext uri="{FF2B5EF4-FFF2-40B4-BE49-F238E27FC236}">
                <a16:creationId xmlns:a16="http://schemas.microsoft.com/office/drawing/2014/main" id="{A2EE2C31-0D42-9D7C-E5CE-26649537F79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auto">
          <a:xfrm>
            <a:off x="644070" y="2150426"/>
            <a:ext cx="5451930" cy="4389974"/>
          </a:xfrm>
          <a:prstGeom prst="rect">
            <a:avLst/>
          </a:prstGeom>
          <a:noFill/>
        </p:spPr>
      </p:pic>
      <p:sp>
        <p:nvSpPr>
          <p:cNvPr id="3" name="文本框 2">
            <a:extLst>
              <a:ext uri="{FF2B5EF4-FFF2-40B4-BE49-F238E27FC236}">
                <a16:creationId xmlns:a16="http://schemas.microsoft.com/office/drawing/2014/main" id="{89BC01F0-83EB-3413-C669-7BBF51F28880}"/>
              </a:ext>
            </a:extLst>
          </p:cNvPr>
          <p:cNvSpPr txBox="1"/>
          <p:nvPr/>
        </p:nvSpPr>
        <p:spPr>
          <a:xfrm>
            <a:off x="1971131" y="1839439"/>
            <a:ext cx="3310729" cy="400110"/>
          </a:xfrm>
          <a:prstGeom prst="rect">
            <a:avLst/>
          </a:prstGeom>
          <a:noFill/>
        </p:spPr>
        <p:txBody>
          <a:bodyPr wrap="square" rtlCol="0">
            <a:spAutoFit/>
          </a:bodyPr>
          <a:lstStyle/>
          <a:p>
            <a:r>
              <a:rPr lang="zh-CN" altLang="en-US" sz="2000" b="1" dirty="0"/>
              <a:t>聚类簇数与建设费用的关系</a:t>
            </a:r>
          </a:p>
        </p:txBody>
      </p:sp>
      <p:sp>
        <p:nvSpPr>
          <p:cNvPr id="13" name="文本框 12">
            <a:extLst>
              <a:ext uri="{FF2B5EF4-FFF2-40B4-BE49-F238E27FC236}">
                <a16:creationId xmlns:a16="http://schemas.microsoft.com/office/drawing/2014/main" id="{77D1808B-EB63-5B1F-A078-934FDC8623CA}"/>
              </a:ext>
            </a:extLst>
          </p:cNvPr>
          <p:cNvSpPr txBox="1"/>
          <p:nvPr/>
        </p:nvSpPr>
        <p:spPr>
          <a:xfrm>
            <a:off x="7334197" y="1839439"/>
            <a:ext cx="3812774" cy="400110"/>
          </a:xfrm>
          <a:prstGeom prst="rect">
            <a:avLst/>
          </a:prstGeom>
          <a:noFill/>
        </p:spPr>
        <p:txBody>
          <a:bodyPr wrap="square" rtlCol="0">
            <a:spAutoFit/>
          </a:bodyPr>
          <a:lstStyle/>
          <a:p>
            <a:r>
              <a:rPr lang="zh-CN" altLang="en-US" sz="2000" b="1" dirty="0"/>
              <a:t>双层规划次数与建设费用的关系</a:t>
            </a:r>
          </a:p>
        </p:txBody>
      </p:sp>
    </p:spTree>
    <p:extLst>
      <p:ext uri="{BB962C8B-B14F-4D97-AF65-F5344CB8AC3E}">
        <p14:creationId xmlns:p14="http://schemas.microsoft.com/office/powerpoint/2010/main" val="11975486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17486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sp>
        <p:nvSpPr>
          <p:cNvPr id="14" name="文本框 13">
            <a:extLst>
              <a:ext uri="{FF2B5EF4-FFF2-40B4-BE49-F238E27FC236}">
                <a16:creationId xmlns:a16="http://schemas.microsoft.com/office/drawing/2014/main" id="{7A1F4BE9-63BC-206B-33E6-697B2C0C7584}"/>
              </a:ext>
            </a:extLst>
          </p:cNvPr>
          <p:cNvSpPr txBox="1"/>
          <p:nvPr/>
        </p:nvSpPr>
        <p:spPr>
          <a:xfrm>
            <a:off x="912956" y="910155"/>
            <a:ext cx="2100420"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遇到新的问</a:t>
            </a:r>
          </a:p>
        </p:txBody>
      </p:sp>
      <p:grpSp>
        <p:nvGrpSpPr>
          <p:cNvPr id="16" name="组合 15">
            <a:extLst>
              <a:ext uri="{FF2B5EF4-FFF2-40B4-BE49-F238E27FC236}">
                <a16:creationId xmlns:a16="http://schemas.microsoft.com/office/drawing/2014/main" id="{23880817-C98B-CB92-0BCF-8F9427591135}"/>
              </a:ext>
            </a:extLst>
          </p:cNvPr>
          <p:cNvGrpSpPr/>
          <p:nvPr/>
        </p:nvGrpSpPr>
        <p:grpSpPr>
          <a:xfrm>
            <a:off x="533400" y="843919"/>
            <a:ext cx="1932710" cy="594134"/>
            <a:chOff x="825910" y="2762865"/>
            <a:chExt cx="1927122" cy="594134"/>
          </a:xfrm>
        </p:grpSpPr>
        <p:sp>
          <p:nvSpPr>
            <p:cNvPr id="17" name="矩形: 圆角 16">
              <a:extLst>
                <a:ext uri="{FF2B5EF4-FFF2-40B4-BE49-F238E27FC236}">
                  <a16:creationId xmlns:a16="http://schemas.microsoft.com/office/drawing/2014/main" id="{B5EF6935-D8CC-D897-1F5C-EC644C8FE91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0AD41699-544C-F4D1-3C67-3AC488D6761C}"/>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模型求解</a:t>
              </a:r>
            </a:p>
          </p:txBody>
        </p:sp>
      </p:grpSp>
      <p:sp>
        <p:nvSpPr>
          <p:cNvPr id="11" name="文本框 10">
            <a:extLst>
              <a:ext uri="{FF2B5EF4-FFF2-40B4-BE49-F238E27FC236}">
                <a16:creationId xmlns:a16="http://schemas.microsoft.com/office/drawing/2014/main" id="{9A15C6EB-A6CE-7B96-6FA9-294FE7E1AC1D}"/>
              </a:ext>
            </a:extLst>
          </p:cNvPr>
          <p:cNvSpPr txBox="1"/>
          <p:nvPr/>
        </p:nvSpPr>
        <p:spPr>
          <a:xfrm>
            <a:off x="2584397" y="6175349"/>
            <a:ext cx="6759900" cy="707886"/>
          </a:xfrm>
          <a:prstGeom prst="rect">
            <a:avLst/>
          </a:prstGeom>
          <a:noFill/>
        </p:spPr>
        <p:txBody>
          <a:bodyPr wrap="square" rtlCol="0">
            <a:spAutoFit/>
          </a:bodyPr>
          <a:lstStyle/>
          <a:p>
            <a:r>
              <a:rPr lang="zh-CN" altLang="en-US" sz="2000" dirty="0"/>
              <a:t>对两条主线分别使用问题一中的可靠性评估模型即可求得各个用户的可靠性。</a:t>
            </a:r>
          </a:p>
        </p:txBody>
      </p:sp>
      <p:pic>
        <p:nvPicPr>
          <p:cNvPr id="4" name="图片 3">
            <a:extLst>
              <a:ext uri="{FF2B5EF4-FFF2-40B4-BE49-F238E27FC236}">
                <a16:creationId xmlns:a16="http://schemas.microsoft.com/office/drawing/2014/main" id="{94AB7933-7EF9-CD8A-42C6-B319F384FD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7097" y="846227"/>
            <a:ext cx="7138030" cy="5353523"/>
          </a:xfrm>
          <a:prstGeom prst="rect">
            <a:avLst/>
          </a:prstGeom>
        </p:spPr>
      </p:pic>
    </p:spTree>
    <p:extLst>
      <p:ext uri="{BB962C8B-B14F-4D97-AF65-F5344CB8AC3E}">
        <p14:creationId xmlns:p14="http://schemas.microsoft.com/office/powerpoint/2010/main" val="16218446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196153"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3" y="1058758"/>
            <a:ext cx="3107467"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20" name="表格 19">
            <a:extLst>
              <a:ext uri="{FF2B5EF4-FFF2-40B4-BE49-F238E27FC236}">
                <a16:creationId xmlns:a16="http://schemas.microsoft.com/office/drawing/2014/main" id="{3B743487-45B7-D685-8D77-3915C14C7C32}"/>
              </a:ext>
            </a:extLst>
          </p:cNvPr>
          <p:cNvGraphicFramePr>
            <a:graphicFrameLocks noGrp="1"/>
          </p:cNvGraphicFramePr>
          <p:nvPr>
            <p:extLst>
              <p:ext uri="{D42A27DB-BD31-4B8C-83A1-F6EECF244321}">
                <p14:modId xmlns:p14="http://schemas.microsoft.com/office/powerpoint/2010/main" val="1073916348"/>
              </p:ext>
            </p:extLst>
          </p:nvPr>
        </p:nvGraphicFramePr>
        <p:xfrm>
          <a:off x="6283627" y="2771159"/>
          <a:ext cx="5908373" cy="1315681"/>
        </p:xfrm>
        <a:graphic>
          <a:graphicData uri="http://schemas.openxmlformats.org/drawingml/2006/table">
            <a:tbl>
              <a:tblPr>
                <a:tableStyleId>{5C22544A-7EE6-4342-B048-85BDC9FD1C3A}</a:tableStyleId>
              </a:tblPr>
              <a:tblGrid>
                <a:gridCol w="1167934">
                  <a:extLst>
                    <a:ext uri="{9D8B030D-6E8A-4147-A177-3AD203B41FA5}">
                      <a16:colId xmlns:a16="http://schemas.microsoft.com/office/drawing/2014/main" val="2538797168"/>
                    </a:ext>
                  </a:extLst>
                </a:gridCol>
                <a:gridCol w="1236637">
                  <a:extLst>
                    <a:ext uri="{9D8B030D-6E8A-4147-A177-3AD203B41FA5}">
                      <a16:colId xmlns:a16="http://schemas.microsoft.com/office/drawing/2014/main" val="4093022776"/>
                    </a:ext>
                  </a:extLst>
                </a:gridCol>
                <a:gridCol w="1167934">
                  <a:extLst>
                    <a:ext uri="{9D8B030D-6E8A-4147-A177-3AD203B41FA5}">
                      <a16:colId xmlns:a16="http://schemas.microsoft.com/office/drawing/2014/main" val="3568879397"/>
                    </a:ext>
                  </a:extLst>
                </a:gridCol>
                <a:gridCol w="1167934">
                  <a:extLst>
                    <a:ext uri="{9D8B030D-6E8A-4147-A177-3AD203B41FA5}">
                      <a16:colId xmlns:a16="http://schemas.microsoft.com/office/drawing/2014/main" val="75018492"/>
                    </a:ext>
                  </a:extLst>
                </a:gridCol>
                <a:gridCol w="1167934">
                  <a:extLst>
                    <a:ext uri="{9D8B030D-6E8A-4147-A177-3AD203B41FA5}">
                      <a16:colId xmlns:a16="http://schemas.microsoft.com/office/drawing/2014/main" val="3100034038"/>
                    </a:ext>
                  </a:extLst>
                </a:gridCol>
              </a:tblGrid>
              <a:tr h="790774">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effectLst/>
                        </a:rPr>
                        <a:t>最小值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中位数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平均数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最大值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524907">
                <a:tc>
                  <a:txBody>
                    <a:bodyPr/>
                    <a:lstStyle/>
                    <a:p>
                      <a:pPr algn="ctr" rtl="0" fontAlgn="ctr"/>
                      <a:r>
                        <a:rPr lang="zh-CN" altLang="en-US" sz="1600" u="none" strike="noStrike" dirty="0">
                          <a:effectLst/>
                        </a:rPr>
                        <a:t>用电可靠性</a:t>
                      </a:r>
                      <a:r>
                        <a:rPr lang="en-US" sz="1600" u="none" strike="noStrike" dirty="0">
                          <a:effectLst/>
                        </a:rPr>
                        <a:t>R</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97.29%</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97.98%</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97.91%</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98.38%</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386770676"/>
                  </a:ext>
                </a:extLst>
              </a:tr>
            </a:tbl>
          </a:graphicData>
        </a:graphic>
      </p:graphicFrame>
      <p:pic>
        <p:nvPicPr>
          <p:cNvPr id="5" name="内容占位符 4" descr="图表, 饼图&#10;&#10;描述已自动生成">
            <a:extLst>
              <a:ext uri="{FF2B5EF4-FFF2-40B4-BE49-F238E27FC236}">
                <a16:creationId xmlns:a16="http://schemas.microsoft.com/office/drawing/2014/main" id="{929272CB-B894-7DAB-9B6E-72ABB2D0660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061" b="25558"/>
          <a:stretch/>
        </p:blipFill>
        <p:spPr>
          <a:xfrm>
            <a:off x="65706" y="2559201"/>
            <a:ext cx="5818173" cy="3869921"/>
          </a:xfrm>
        </p:spPr>
      </p:pic>
    </p:spTree>
    <p:extLst>
      <p:ext uri="{BB962C8B-B14F-4D97-AF65-F5344CB8AC3E}">
        <p14:creationId xmlns:p14="http://schemas.microsoft.com/office/powerpoint/2010/main" val="16102020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196153"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sp>
        <p:nvSpPr>
          <p:cNvPr id="28" name="文本框 27">
            <a:extLst>
              <a:ext uri="{FF2B5EF4-FFF2-40B4-BE49-F238E27FC236}">
                <a16:creationId xmlns:a16="http://schemas.microsoft.com/office/drawing/2014/main" id="{EA628264-3E20-7AA9-B7D7-029E83DBF387}"/>
              </a:ext>
            </a:extLst>
          </p:cNvPr>
          <p:cNvSpPr txBox="1"/>
          <p:nvPr/>
        </p:nvSpPr>
        <p:spPr>
          <a:xfrm>
            <a:off x="5324043" y="1115968"/>
            <a:ext cx="3374377" cy="461665"/>
          </a:xfrm>
          <a:prstGeom prst="rect">
            <a:avLst/>
          </a:prstGeom>
          <a:noFill/>
        </p:spPr>
        <p:txBody>
          <a:bodyPr wrap="square" rtlCol="0">
            <a:spAutoFit/>
          </a:bodyPr>
          <a:lstStyle/>
          <a:p>
            <a:r>
              <a:rPr lang="zh-CN" altLang="en-US" sz="2400" dirty="0"/>
              <a:t>最终费用</a:t>
            </a:r>
            <a:r>
              <a:rPr lang="en-US" altLang="zh-CN" sz="2400" dirty="0"/>
              <a:t>:2346.09</a:t>
            </a:r>
            <a:r>
              <a:rPr lang="zh-CN" altLang="en-US" sz="2400" dirty="0"/>
              <a:t>千元</a:t>
            </a:r>
          </a:p>
        </p:txBody>
      </p:sp>
      <p:pic>
        <p:nvPicPr>
          <p:cNvPr id="2" name="图片 1">
            <a:extLst>
              <a:ext uri="{FF2B5EF4-FFF2-40B4-BE49-F238E27FC236}">
                <a16:creationId xmlns:a16="http://schemas.microsoft.com/office/drawing/2014/main" id="{D7C2E168-93A8-1880-FBD0-C1A42EF5F449}"/>
              </a:ext>
            </a:extLst>
          </p:cNvPr>
          <p:cNvPicPr>
            <a:picLocks noChangeAspect="1"/>
          </p:cNvPicPr>
          <p:nvPr/>
        </p:nvPicPr>
        <p:blipFill>
          <a:blip r:embed="rId3"/>
          <a:stretch>
            <a:fillRect/>
          </a:stretch>
        </p:blipFill>
        <p:spPr>
          <a:xfrm>
            <a:off x="2456874" y="1696915"/>
            <a:ext cx="6881446" cy="5161085"/>
          </a:xfrm>
          <a:prstGeom prst="rect">
            <a:avLst/>
          </a:prstGeom>
        </p:spPr>
      </p:pic>
    </p:spTree>
    <p:extLst>
      <p:ext uri="{BB962C8B-B14F-4D97-AF65-F5344CB8AC3E}">
        <p14:creationId xmlns:p14="http://schemas.microsoft.com/office/powerpoint/2010/main" val="4086504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1" name="矩形 10"/>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10" name="矩形 9"/>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1</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5" name="文本框 14"/>
          <p:cNvSpPr txBox="1"/>
          <p:nvPr/>
        </p:nvSpPr>
        <p:spPr>
          <a:xfrm>
            <a:off x="3075246" y="2820739"/>
            <a:ext cx="2646870"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问题概述</a:t>
            </a:r>
          </a:p>
        </p:txBody>
      </p:sp>
      <p:sp>
        <p:nvSpPr>
          <p:cNvPr id="16" name="矩形 15"/>
          <p:cNvSpPr/>
          <p:nvPr/>
        </p:nvSpPr>
        <p:spPr>
          <a:xfrm>
            <a:off x="3173574" y="3664657"/>
            <a:ext cx="121910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Overview</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3</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问题二</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196153"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two</a:t>
              </a:r>
            </a:p>
          </p:txBody>
        </p:sp>
      </p:grpSp>
      <p:graphicFrame>
        <p:nvGraphicFramePr>
          <p:cNvPr id="20" name="表格 19">
            <a:extLst>
              <a:ext uri="{FF2B5EF4-FFF2-40B4-BE49-F238E27FC236}">
                <a16:creationId xmlns:a16="http://schemas.microsoft.com/office/drawing/2014/main" id="{3B743487-45B7-D685-8D77-3915C14C7C32}"/>
              </a:ext>
            </a:extLst>
          </p:cNvPr>
          <p:cNvGraphicFramePr>
            <a:graphicFrameLocks noGrp="1"/>
          </p:cNvGraphicFramePr>
          <p:nvPr>
            <p:extLst>
              <p:ext uri="{D42A27DB-BD31-4B8C-83A1-F6EECF244321}">
                <p14:modId xmlns:p14="http://schemas.microsoft.com/office/powerpoint/2010/main" val="1108922964"/>
              </p:ext>
            </p:extLst>
          </p:nvPr>
        </p:nvGraphicFramePr>
        <p:xfrm>
          <a:off x="6283627" y="2771159"/>
          <a:ext cx="5908373" cy="1315681"/>
        </p:xfrm>
        <a:graphic>
          <a:graphicData uri="http://schemas.openxmlformats.org/drawingml/2006/table">
            <a:tbl>
              <a:tblPr>
                <a:tableStyleId>{5C22544A-7EE6-4342-B048-85BDC9FD1C3A}</a:tableStyleId>
              </a:tblPr>
              <a:tblGrid>
                <a:gridCol w="1167934">
                  <a:extLst>
                    <a:ext uri="{9D8B030D-6E8A-4147-A177-3AD203B41FA5}">
                      <a16:colId xmlns:a16="http://schemas.microsoft.com/office/drawing/2014/main" val="2538797168"/>
                    </a:ext>
                  </a:extLst>
                </a:gridCol>
                <a:gridCol w="1236637">
                  <a:extLst>
                    <a:ext uri="{9D8B030D-6E8A-4147-A177-3AD203B41FA5}">
                      <a16:colId xmlns:a16="http://schemas.microsoft.com/office/drawing/2014/main" val="4093022776"/>
                    </a:ext>
                  </a:extLst>
                </a:gridCol>
                <a:gridCol w="1167934">
                  <a:extLst>
                    <a:ext uri="{9D8B030D-6E8A-4147-A177-3AD203B41FA5}">
                      <a16:colId xmlns:a16="http://schemas.microsoft.com/office/drawing/2014/main" val="3568879397"/>
                    </a:ext>
                  </a:extLst>
                </a:gridCol>
                <a:gridCol w="1167934">
                  <a:extLst>
                    <a:ext uri="{9D8B030D-6E8A-4147-A177-3AD203B41FA5}">
                      <a16:colId xmlns:a16="http://schemas.microsoft.com/office/drawing/2014/main" val="75018492"/>
                    </a:ext>
                  </a:extLst>
                </a:gridCol>
                <a:gridCol w="1167934">
                  <a:extLst>
                    <a:ext uri="{9D8B030D-6E8A-4147-A177-3AD203B41FA5}">
                      <a16:colId xmlns:a16="http://schemas.microsoft.com/office/drawing/2014/main" val="3100034038"/>
                    </a:ext>
                  </a:extLst>
                </a:gridCol>
              </a:tblGrid>
              <a:tr h="790774">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effectLst/>
                        </a:rPr>
                        <a:t>最小值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中位数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平均数</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effectLst/>
                        </a:rPr>
                        <a:t>最大值</a:t>
                      </a:r>
                      <a:endParaRPr lang="zh-CN" altLang="en-US" sz="2400" b="1" i="0" u="none" strike="noStrike" dirty="0">
                        <a:solidFill>
                          <a:srgbClr val="FFFFFF"/>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524907">
                <a:tc>
                  <a:txBody>
                    <a:bodyPr/>
                    <a:lstStyle/>
                    <a:p>
                      <a:pPr algn="ctr" rtl="0" fontAlgn="ctr"/>
                      <a:r>
                        <a:rPr lang="zh-CN" altLang="en-US" sz="1600" u="none" strike="noStrike" dirty="0">
                          <a:effectLst/>
                        </a:rPr>
                        <a:t>用电可靠性</a:t>
                      </a:r>
                      <a:r>
                        <a:rPr lang="en-US" sz="1600" u="none" strike="noStrike" dirty="0">
                          <a:effectLst/>
                        </a:rPr>
                        <a:t>R</a:t>
                      </a:r>
                      <a:endParaRPr lang="en-US" sz="1600" b="1"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97.93%</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98.05%</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 98.12%</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tc>
                  <a:txBody>
                    <a:bodyPr/>
                    <a:lstStyle/>
                    <a:p>
                      <a:pPr algn="ctr" rtl="0" fontAlgn="ctr"/>
                      <a:r>
                        <a:rPr lang="en-US" altLang="zh-CN" sz="2800" u="none" strike="noStrike" dirty="0">
                          <a:effectLst/>
                        </a:rPr>
                        <a:t>98.42%</a:t>
                      </a:r>
                      <a:endParaRPr lang="en-US" altLang="zh-CN" sz="2800" b="0" i="0" u="none" strike="noStrike" dirty="0">
                        <a:solidFill>
                          <a:srgbClr val="000000"/>
                        </a:solidFill>
                        <a:effectLst/>
                        <a:latin typeface="等线" panose="02010600030101010101" pitchFamily="2" charset="-122"/>
                        <a:ea typeface="等线" panose="02010600030101010101" pitchFamily="2" charset="-122"/>
                      </a:endParaRPr>
                    </a:p>
                  </a:txBody>
                  <a:tcPr marL="4763" marR="4763" marT="4763" marB="0" anchor="ctr"/>
                </a:tc>
                <a:extLst>
                  <a:ext uri="{0D108BD9-81ED-4DB2-BD59-A6C34878D82A}">
                    <a16:rowId xmlns:a16="http://schemas.microsoft.com/office/drawing/2014/main" val="2386770676"/>
                  </a:ext>
                </a:extLst>
              </a:tr>
            </a:tbl>
          </a:graphicData>
        </a:graphic>
      </p:graphicFrame>
      <p:pic>
        <p:nvPicPr>
          <p:cNvPr id="19" name="图片 18">
            <a:extLst>
              <a:ext uri="{FF2B5EF4-FFF2-40B4-BE49-F238E27FC236}">
                <a16:creationId xmlns:a16="http://schemas.microsoft.com/office/drawing/2014/main" id="{4919E9C3-3A2B-F239-2438-F43003A11999}"/>
              </a:ext>
            </a:extLst>
          </p:cNvPr>
          <p:cNvPicPr>
            <a:picLocks noChangeAspect="1"/>
          </p:cNvPicPr>
          <p:nvPr/>
        </p:nvPicPr>
        <p:blipFill rotWithShape="1">
          <a:blip r:embed="rId2">
            <a:extLst>
              <a:ext uri="{28A0092B-C50C-407E-A947-70E740481C1C}">
                <a14:useLocalDpi xmlns:a14="http://schemas.microsoft.com/office/drawing/2010/main" val="0"/>
              </a:ext>
            </a:extLst>
          </a:blip>
          <a:srcRect l="19935" b="24655"/>
          <a:stretch/>
        </p:blipFill>
        <p:spPr>
          <a:xfrm>
            <a:off x="0" y="2728786"/>
            <a:ext cx="5850542" cy="4129214"/>
          </a:xfrm>
          <a:prstGeom prst="rect">
            <a:avLst/>
          </a:prstGeom>
        </p:spPr>
      </p:pic>
      <p:grpSp>
        <p:nvGrpSpPr>
          <p:cNvPr id="24" name="组合 23">
            <a:extLst>
              <a:ext uri="{FF2B5EF4-FFF2-40B4-BE49-F238E27FC236}">
                <a16:creationId xmlns:a16="http://schemas.microsoft.com/office/drawing/2014/main" id="{5CD264F9-BF2F-6F39-0459-4116D2751356}"/>
              </a:ext>
            </a:extLst>
          </p:cNvPr>
          <p:cNvGrpSpPr/>
          <p:nvPr/>
        </p:nvGrpSpPr>
        <p:grpSpPr>
          <a:xfrm>
            <a:off x="299554" y="1058758"/>
            <a:ext cx="2157320" cy="594134"/>
            <a:chOff x="825910" y="2762865"/>
            <a:chExt cx="1965205" cy="594134"/>
          </a:xfrm>
        </p:grpSpPr>
        <p:sp>
          <p:nvSpPr>
            <p:cNvPr id="25" name="矩形: 圆角 24">
              <a:extLst>
                <a:ext uri="{FF2B5EF4-FFF2-40B4-BE49-F238E27FC236}">
                  <a16:creationId xmlns:a16="http://schemas.microsoft.com/office/drawing/2014/main" id="{3C42AF70-95F4-AA55-CCE7-9AFF29639894}"/>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文本框 25">
              <a:extLst>
                <a:ext uri="{FF2B5EF4-FFF2-40B4-BE49-F238E27FC236}">
                  <a16:creationId xmlns:a16="http://schemas.microsoft.com/office/drawing/2014/main" id="{A3E81495-D984-F1AF-8D27-ADE5F6DA08E1}"/>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spTree>
    <p:extLst>
      <p:ext uri="{BB962C8B-B14F-4D97-AF65-F5344CB8AC3E}">
        <p14:creationId xmlns:p14="http://schemas.microsoft.com/office/powerpoint/2010/main" val="2703546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4</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2031317"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问题三</a:t>
            </a:r>
          </a:p>
        </p:txBody>
      </p:sp>
      <p:sp>
        <p:nvSpPr>
          <p:cNvPr id="15" name="矩形 14"/>
          <p:cNvSpPr/>
          <p:nvPr/>
        </p:nvSpPr>
        <p:spPr>
          <a:xfrm>
            <a:off x="3087743" y="3642245"/>
            <a:ext cx="1709114"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Question Two</a:t>
            </a:r>
          </a:p>
        </p:txBody>
      </p:sp>
    </p:spTree>
    <p:extLst>
      <p:ext uri="{BB962C8B-B14F-4D97-AF65-F5344CB8AC3E}">
        <p14:creationId xmlns:p14="http://schemas.microsoft.com/office/powerpoint/2010/main" val="1940154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927122"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解决思路</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pic>
        <p:nvPicPr>
          <p:cNvPr id="11" name="图片 10">
            <a:extLst>
              <a:ext uri="{FF2B5EF4-FFF2-40B4-BE49-F238E27FC236}">
                <a16:creationId xmlns:a16="http://schemas.microsoft.com/office/drawing/2014/main" id="{46C290D1-FCEC-9907-7820-E0CC1AA75D7E}"/>
              </a:ext>
            </a:extLst>
          </p:cNvPr>
          <p:cNvPicPr>
            <a:picLocks noChangeAspect="1"/>
          </p:cNvPicPr>
          <p:nvPr/>
        </p:nvPicPr>
        <p:blipFill>
          <a:blip r:embed="rId3"/>
          <a:stretch>
            <a:fillRect/>
          </a:stretch>
        </p:blipFill>
        <p:spPr>
          <a:xfrm>
            <a:off x="346363" y="1483679"/>
            <a:ext cx="11499273" cy="4316362"/>
          </a:xfrm>
          <a:prstGeom prst="rect">
            <a:avLst/>
          </a:prstGeom>
        </p:spPr>
      </p:pic>
    </p:spTree>
    <p:extLst>
      <p:ext uri="{BB962C8B-B14F-4D97-AF65-F5344CB8AC3E}">
        <p14:creationId xmlns:p14="http://schemas.microsoft.com/office/powerpoint/2010/main" val="29061041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653145"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最小区域划分</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pic>
        <p:nvPicPr>
          <p:cNvPr id="3" name="图片 2" descr="图示, 工程绘图&#10;&#10;描述已自动生成">
            <a:extLst>
              <a:ext uri="{FF2B5EF4-FFF2-40B4-BE49-F238E27FC236}">
                <a16:creationId xmlns:a16="http://schemas.microsoft.com/office/drawing/2014/main" id="{C7D4FA72-3724-F0BF-AE49-F1829FDB3D27}"/>
              </a:ext>
            </a:extLst>
          </p:cNvPr>
          <p:cNvPicPr>
            <a:picLocks noChangeAspect="1"/>
          </p:cNvPicPr>
          <p:nvPr/>
        </p:nvPicPr>
        <p:blipFill>
          <a:blip r:embed="rId3" cstate="print">
            <a:extLst>
              <a:ext uri="{28A0092B-C50C-407E-A947-70E740481C1C}">
                <a14:useLocalDpi xmlns:a14="http://schemas.microsoft.com/office/drawing/2010/main" val="0"/>
              </a:ext>
            </a:extLst>
          </a:blip>
          <a:srcRect l="6114" t="26368" r="1381" b="15192"/>
          <a:stretch>
            <a:fillRect/>
          </a:stretch>
        </p:blipFill>
        <p:spPr>
          <a:xfrm>
            <a:off x="1545266" y="1391538"/>
            <a:ext cx="8434625" cy="2997804"/>
          </a:xfrm>
          <a:prstGeom prst="rect">
            <a:avLst/>
          </a:prstGeom>
          <a:noFill/>
          <a:ln>
            <a:noFill/>
          </a:ln>
        </p:spPr>
      </p:pic>
      <p:sp>
        <p:nvSpPr>
          <p:cNvPr id="4" name="文本框 3">
            <a:extLst>
              <a:ext uri="{FF2B5EF4-FFF2-40B4-BE49-F238E27FC236}">
                <a16:creationId xmlns:a16="http://schemas.microsoft.com/office/drawing/2014/main" id="{CA33ECBD-29B9-717B-A629-CC3698055D25}"/>
              </a:ext>
            </a:extLst>
          </p:cNvPr>
          <p:cNvSpPr txBox="1"/>
          <p:nvPr/>
        </p:nvSpPr>
        <p:spPr>
          <a:xfrm>
            <a:off x="1859971" y="4579916"/>
            <a:ext cx="6796217" cy="1938992"/>
          </a:xfrm>
          <a:prstGeom prst="rect">
            <a:avLst/>
          </a:prstGeom>
          <a:noFill/>
        </p:spPr>
        <p:txBody>
          <a:bodyPr wrap="square" rtlCol="0">
            <a:spAutoFit/>
          </a:bodyPr>
          <a:lstStyle/>
          <a:p>
            <a:r>
              <a:rPr lang="en-US" altLang="zh-CN" sz="2400" dirty="0"/>
              <a:t>Z</a:t>
            </a:r>
            <a:r>
              <a:rPr lang="zh-CN" altLang="en-US" sz="2400" dirty="0"/>
              <a:t>区域为</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最小配电区域：</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用户</a:t>
            </a:r>
            <a:endPar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是故障发生时配电网中所能隔离的最小</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区域</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p>
          <a:p>
            <a:r>
              <a:rPr lang="en-US" altLang="zh-CN" sz="2400" dirty="0"/>
              <a:t>L</a:t>
            </a:r>
            <a:r>
              <a:rPr lang="zh-CN" altLang="en-US" sz="2400" dirty="0"/>
              <a:t>区域为</a:t>
            </a:r>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最小输电单元</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开关</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线路</a:t>
            </a:r>
            <a:endPar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是故障发生时配电网中的最小</a:t>
            </a:r>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输电</a:t>
            </a:r>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区域</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895006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978892"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孤岛划分</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FF55946-E333-64EB-9969-4AC64480FB1A}"/>
                  </a:ext>
                </a:extLst>
              </p:cNvPr>
              <p:cNvSpPr txBox="1"/>
              <p:nvPr/>
            </p:nvSpPr>
            <p:spPr>
              <a:xfrm>
                <a:off x="299553" y="1559386"/>
                <a:ext cx="4542413" cy="2036007"/>
              </a:xfrm>
              <a:prstGeom prst="rect">
                <a:avLst/>
              </a:prstGeom>
              <a:noFill/>
            </p:spPr>
            <p:txBody>
              <a:bodyPr wrap="square">
                <a:spAutoFit/>
              </a:bodyPr>
              <a:lstStyle/>
              <a:p>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目的</a:t>
                </a:r>
                <a:r>
                  <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p>
              <a:p>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最大化利用备用电源的扩展功率</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，决定恢复供电次序</a:t>
                </a:r>
                <a:endParaRPr lang="en-US" altLang="zh-CN" sz="2400" b="1"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𝑚𝑎𝑥</m:t>
                      </m:r>
                      <m:nary>
                        <m:naryPr>
                          <m:chr m:val="∑"/>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sub>
                        <m:sup>
                          <m:r>
                            <a:rPr lang="en-US" altLang="zh-CN" sz="2000" i="1">
                              <a:latin typeface="Cambria Math" panose="02040503050406030204" pitchFamily="18" charset="0"/>
                            </a:rPr>
                            <m:t>𝑚</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𝑖</m:t>
                              </m:r>
                            </m:sub>
                          </m:sSub>
                        </m:e>
                      </m:nary>
                    </m:oMath>
                  </m:oMathPara>
                </a14:m>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6FF55946-E333-64EB-9969-4AC64480FB1A}"/>
                  </a:ext>
                </a:extLst>
              </p:cNvPr>
              <p:cNvSpPr txBox="1">
                <a:spLocks noRot="1" noChangeAspect="1" noMove="1" noResize="1" noEditPoints="1" noAdjustHandles="1" noChangeArrowheads="1" noChangeShapeType="1" noTextEdit="1"/>
              </p:cNvSpPr>
              <p:nvPr/>
            </p:nvSpPr>
            <p:spPr>
              <a:xfrm>
                <a:off x="299553" y="1559386"/>
                <a:ext cx="4542413" cy="2036007"/>
              </a:xfrm>
              <a:prstGeom prst="rect">
                <a:avLst/>
              </a:prstGeom>
              <a:blipFill>
                <a:blip r:embed="rId3"/>
                <a:stretch>
                  <a:fillRect l="-2013" t="-3293" r="-7383"/>
                </a:stretch>
              </a:blipFill>
            </p:spPr>
            <p:txBody>
              <a:bodyPr/>
              <a:lstStyle/>
              <a:p>
                <a:r>
                  <a:rPr lang="zh-CN" altLang="en-US">
                    <a:noFill/>
                  </a:rPr>
                  <a:t> </a:t>
                </a:r>
              </a:p>
            </p:txBody>
          </p:sp>
        </mc:Fallback>
      </mc:AlternateContent>
      <p:pic>
        <p:nvPicPr>
          <p:cNvPr id="2050" name="Picture 2" descr="查看源图像">
            <a:extLst>
              <a:ext uri="{FF2B5EF4-FFF2-40B4-BE49-F238E27FC236}">
                <a16:creationId xmlns:a16="http://schemas.microsoft.com/office/drawing/2014/main" id="{EC7AB594-2E00-B183-A130-2EA00D9F35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6366" y="1712298"/>
            <a:ext cx="6208508" cy="3878605"/>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E19AB90-1AFD-DB04-EBB8-AC1F2C255F1E}"/>
              </a:ext>
            </a:extLst>
          </p:cNvPr>
          <p:cNvSpPr txBox="1"/>
          <p:nvPr/>
        </p:nvSpPr>
        <p:spPr>
          <a:xfrm>
            <a:off x="8499566" y="1193074"/>
            <a:ext cx="3274422" cy="400110"/>
          </a:xfrm>
          <a:prstGeom prst="rect">
            <a:avLst/>
          </a:prstGeom>
          <a:noFill/>
        </p:spPr>
        <p:txBody>
          <a:bodyPr wrap="square" rtlCol="0">
            <a:spAutoFit/>
          </a:bodyPr>
          <a:lstStyle/>
          <a:p>
            <a:r>
              <a:rPr lang="zh-CN" altLang="en-US" sz="2000" dirty="0"/>
              <a:t>孤岛现象</a:t>
            </a:r>
          </a:p>
        </p:txBody>
      </p:sp>
      <p:sp>
        <p:nvSpPr>
          <p:cNvPr id="14" name="文本框 13">
            <a:extLst>
              <a:ext uri="{FF2B5EF4-FFF2-40B4-BE49-F238E27FC236}">
                <a16:creationId xmlns:a16="http://schemas.microsoft.com/office/drawing/2014/main" id="{B9EC849C-47C2-FE6E-7456-9C3F4C8E2558}"/>
              </a:ext>
            </a:extLst>
          </p:cNvPr>
          <p:cNvSpPr txBox="1"/>
          <p:nvPr/>
        </p:nvSpPr>
        <p:spPr>
          <a:xfrm>
            <a:off x="299553" y="3536822"/>
            <a:ext cx="3148830" cy="1569660"/>
          </a:xfrm>
          <a:prstGeom prst="rect">
            <a:avLst/>
          </a:prstGeom>
          <a:noFill/>
        </p:spPr>
        <p:txBody>
          <a:bodyPr wrap="square">
            <a:spAutoFit/>
          </a:bodyPr>
          <a:lstStyle/>
          <a:p>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约束条件：</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kern="100" dirty="0">
                <a:effectLst/>
                <a:latin typeface="Times New Roman" panose="02020603050405020304" pitchFamily="18" charset="0"/>
                <a:ea typeface="宋体" panose="02010600030101010101" pitchFamily="2" charset="-122"/>
                <a:cs typeface="Times New Roman" panose="02020603050405020304" pitchFamily="18" charset="0"/>
              </a:rPr>
              <a:t>电源扩展功率有限</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kern="100" dirty="0">
                <a:latin typeface="Times New Roman" panose="02020603050405020304" pitchFamily="18" charset="0"/>
                <a:ea typeface="宋体" panose="02010600030101010101" pitchFamily="2" charset="-122"/>
                <a:cs typeface="Times New Roman" panose="02020603050405020304" pitchFamily="18" charset="0"/>
              </a:rPr>
              <a:t>主线承受电流有限</a:t>
            </a:r>
            <a:endPar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2400" dirty="0"/>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38441CCE-B192-3EA1-C547-6EB24B002833}"/>
                  </a:ext>
                </a:extLst>
              </p:cNvPr>
              <p:cNvSpPr txBox="1"/>
              <p:nvPr/>
            </p:nvSpPr>
            <p:spPr>
              <a:xfrm>
                <a:off x="-92817" y="4699898"/>
                <a:ext cx="5210218" cy="185672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𝑠</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𝑡</m:t>
                      </m:r>
                      <m:r>
                        <a:rPr lang="en-US" altLang="zh-CN" sz="2000" i="1" smtClean="0">
                          <a:latin typeface="Cambria Math" panose="02040503050406030204" pitchFamily="18" charset="0"/>
                        </a:rPr>
                        <m:t>. </m:t>
                      </m:r>
                      <m:d>
                        <m:dPr>
                          <m:begChr m:val="{"/>
                          <m:endChr m:val=""/>
                          <m:ctrlPr>
                            <a:rPr lang="zh-CN" altLang="zh-CN" sz="2000" i="1">
                              <a:latin typeface="Cambria Math" panose="02040503050406030204" pitchFamily="18" charset="0"/>
                            </a:rPr>
                          </m:ctrlPr>
                        </m:dPr>
                        <m:e>
                          <m:eqArr>
                            <m:eqArrPr>
                              <m:ctrlPr>
                                <a:rPr lang="zh-CN" altLang="zh-CN" sz="2000" i="1">
                                  <a:latin typeface="Cambria Math" panose="02040503050406030204" pitchFamily="18" charset="0"/>
                                </a:rPr>
                              </m:ctrlPr>
                            </m:eqArrPr>
                            <m:e>
                              <m:nary>
                                <m:naryPr>
                                  <m:chr m:val="∑"/>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sub>
                                <m:sup>
                                  <m:r>
                                    <a:rPr lang="en-US" altLang="zh-CN" sz="2000" i="1">
                                      <a:latin typeface="Cambria Math" panose="02040503050406030204" pitchFamily="18" charset="0"/>
                                    </a:rPr>
                                    <m:t>𝑚</m:t>
                                  </m:r>
                                </m:sup>
                                <m:e>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𝑖</m:t>
                                      </m:r>
                                    </m:sub>
                                  </m:sSub>
                                </m:e>
                              </m:nary>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𝑒𝑥𝑡𝑒𝑛𝑑</m:t>
                                  </m:r>
                                </m:sub>
                              </m:sSub>
                              <m:r>
                                <a:rPr lang="en-US" altLang="zh-CN" sz="2000">
                                  <a:latin typeface="Cambria Math" panose="02040503050406030204" pitchFamily="18" charset="0"/>
                                </a:rPr>
                                <m:t> </m:t>
                              </m:r>
                              <m:r>
                                <a:rPr lang="en-US" altLang="zh-CN" sz="2000" b="0" i="0" smtClean="0">
                                  <a:latin typeface="Cambria Math" panose="02040503050406030204" pitchFamily="18" charset="0"/>
                                </a:rPr>
                                <m:t>                    </m:t>
                              </m:r>
                              <m:r>
                                <a:rPr lang="zh-CN" altLang="zh-CN" sz="2000">
                                  <a:latin typeface="Cambria Math" panose="02040503050406030204" pitchFamily="18" charset="0"/>
                                </a:rPr>
                                <m:t>功率约束</m:t>
                              </m:r>
                            </m:e>
                            <m:e>
                              <m:nary>
                                <m:naryPr>
                                  <m:chr m:val="∑"/>
                                  <m:ctrlPr>
                                    <a:rPr lang="zh-CN" altLang="zh-CN" sz="2000" i="1">
                                      <a:latin typeface="Cambria Math" panose="02040503050406030204" pitchFamily="18" charset="0"/>
                                    </a:rPr>
                                  </m:ctrlPr>
                                </m:naryPr>
                                <m:sub>
                                  <m:r>
                                    <a:rPr lang="en-US" altLang="zh-CN" sz="2000" i="1">
                                      <a:latin typeface="Cambria Math" panose="02040503050406030204" pitchFamily="18" charset="0"/>
                                    </a:rPr>
                                    <m:t>𝑖</m:t>
                                  </m:r>
                                </m:sub>
                                <m:sup>
                                  <m:r>
                                    <a:rPr lang="en-US" altLang="zh-CN" sz="2000" i="1">
                                      <a:latin typeface="Cambria Math" panose="02040503050406030204" pitchFamily="18" charset="0"/>
                                    </a:rPr>
                                    <m:t>𝑎</m:t>
                                  </m:r>
                                </m:sup>
                                <m:e>
                                  <m:f>
                                    <m:fPr>
                                      <m:ctrlPr>
                                        <a:rPr lang="zh-CN" altLang="zh-CN" sz="2000" i="1">
                                          <a:latin typeface="Cambria Math" panose="02040503050406030204" pitchFamily="18" charset="0"/>
                                        </a:rPr>
                                      </m:ctrlPr>
                                    </m:fPr>
                                    <m:num>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𝑖</m:t>
                                          </m:r>
                                        </m:sub>
                                      </m:sSub>
                                    </m:num>
                                    <m:den>
                                      <m:r>
                                        <a:rPr lang="en-US" altLang="zh-CN" sz="2000" i="1">
                                          <a:latin typeface="Cambria Math" panose="02040503050406030204" pitchFamily="18" charset="0"/>
                                        </a:rPr>
                                        <m:t>10</m:t>
                                      </m:r>
                                      <m:r>
                                        <a:rPr lang="en-US" altLang="zh-CN" sz="2000" i="1">
                                          <a:latin typeface="Cambria Math" panose="02040503050406030204" pitchFamily="18" charset="0"/>
                                        </a:rPr>
                                        <m:t>𝑘𝑉</m:t>
                                      </m:r>
                                    </m:den>
                                  </m:f>
                                </m:e>
                              </m:nary>
                              <m:r>
                                <a:rPr lang="en-US" altLang="zh-CN" sz="2000">
                                  <a:latin typeface="Cambria Math" panose="02040503050406030204" pitchFamily="18" charset="0"/>
                                </a:rPr>
                                <m:t>≤</m:t>
                              </m:r>
                              <m:f>
                                <m:fPr>
                                  <m:ctrlPr>
                                    <a:rPr lang="zh-CN" altLang="zh-CN" sz="2000" i="1">
                                      <a:latin typeface="Cambria Math" panose="02040503050406030204" pitchFamily="18" charset="0"/>
                                    </a:rPr>
                                  </m:ctrlPr>
                                </m:fPr>
                                <m:num>
                                  <m:r>
                                    <a:rPr lang="en-US" altLang="zh-CN" sz="2000" i="1">
                                      <a:latin typeface="Cambria Math" panose="02040503050406030204" pitchFamily="18" charset="0"/>
                                    </a:rPr>
                                    <m:t>2</m:t>
                                  </m:r>
                                  <m:r>
                                    <a:rPr lang="en-US" altLang="zh-CN" sz="2000">
                                      <a:latin typeface="Cambria Math" panose="02040503050406030204" pitchFamily="18" charset="0"/>
                                    </a:rPr>
                                    <m:t>⋅</m:t>
                                  </m:r>
                                  <m:sSub>
                                    <m:sSubPr>
                                      <m:ctrlPr>
                                        <a:rPr lang="zh-CN" altLang="zh-CN" sz="2000" i="1">
                                          <a:latin typeface="Cambria Math" panose="02040503050406030204" pitchFamily="18" charset="0"/>
                                        </a:rPr>
                                      </m:ctrlPr>
                                    </m:sSubPr>
                                    <m:e>
                                      <m:r>
                                        <a:rPr lang="en-US" altLang="zh-CN" sz="2000" i="1">
                                          <a:latin typeface="Cambria Math" panose="02040503050406030204" pitchFamily="18" charset="0"/>
                                        </a:rPr>
                                        <m:t>𝑃</m:t>
                                      </m:r>
                                    </m:e>
                                    <m:sub>
                                      <m:r>
                                        <a:rPr lang="en-US" altLang="zh-CN" sz="2000" i="1">
                                          <a:latin typeface="Cambria Math" panose="02040503050406030204" pitchFamily="18" charset="0"/>
                                        </a:rPr>
                                        <m:t>𝑡𝑜𝑡𝑎𝑙</m:t>
                                      </m:r>
                                    </m:sub>
                                  </m:sSub>
                                </m:num>
                                <m:den>
                                  <m:r>
                                    <a:rPr lang="en-US" altLang="zh-CN" sz="2000" i="1">
                                      <a:latin typeface="Cambria Math" panose="02040503050406030204" pitchFamily="18" charset="0"/>
                                    </a:rPr>
                                    <m:t>10</m:t>
                                  </m:r>
                                  <m:r>
                                    <a:rPr lang="en-US" altLang="zh-CN" sz="2000" i="1">
                                      <a:latin typeface="Cambria Math" panose="02040503050406030204" pitchFamily="18" charset="0"/>
                                    </a:rPr>
                                    <m:t>𝑘𝑉</m:t>
                                  </m:r>
                                </m:den>
                              </m:f>
                              <m:r>
                                <a:rPr lang="en-US" altLang="zh-CN" sz="2000" i="1">
                                  <a:latin typeface="Cambria Math" panose="02040503050406030204" pitchFamily="18" charset="0"/>
                                </a:rPr>
                                <m:t>           </m:t>
                              </m:r>
                              <m:r>
                                <a:rPr lang="zh-CN" altLang="zh-CN" sz="2000">
                                  <a:latin typeface="Cambria Math" panose="02040503050406030204" pitchFamily="18" charset="0"/>
                                </a:rPr>
                                <m:t>电流约束</m:t>
                              </m:r>
                            </m:e>
                          </m:eqArr>
                        </m:e>
                      </m:d>
                    </m:oMath>
                  </m:oMathPara>
                </a14:m>
                <a:endParaRPr lang="zh-CN" altLang="en-US" dirty="0"/>
              </a:p>
            </p:txBody>
          </p:sp>
        </mc:Choice>
        <mc:Fallback xmlns="">
          <p:sp>
            <p:nvSpPr>
              <p:cNvPr id="16" name="文本框 15">
                <a:extLst>
                  <a:ext uri="{FF2B5EF4-FFF2-40B4-BE49-F238E27FC236}">
                    <a16:creationId xmlns:a16="http://schemas.microsoft.com/office/drawing/2014/main" id="{38441CCE-B192-3EA1-C547-6EB24B002833}"/>
                  </a:ext>
                </a:extLst>
              </p:cNvPr>
              <p:cNvSpPr txBox="1">
                <a:spLocks noRot="1" noChangeAspect="1" noMove="1" noResize="1" noEditPoints="1" noAdjustHandles="1" noChangeArrowheads="1" noChangeShapeType="1" noTextEdit="1"/>
              </p:cNvSpPr>
              <p:nvPr/>
            </p:nvSpPr>
            <p:spPr>
              <a:xfrm>
                <a:off x="-92817" y="4699898"/>
                <a:ext cx="5210218" cy="185672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12379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643909"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孤岛划分举例</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pic>
        <p:nvPicPr>
          <p:cNvPr id="3" name="内容占位符 3" descr="图示, 工程绘图">
            <a:extLst>
              <a:ext uri="{FF2B5EF4-FFF2-40B4-BE49-F238E27FC236}">
                <a16:creationId xmlns:a16="http://schemas.microsoft.com/office/drawing/2014/main" id="{3874EEFD-8417-7F92-2A4F-2D981A46D5CE}"/>
              </a:ext>
            </a:extLst>
          </p:cNvPr>
          <p:cNvPicPr>
            <a:picLocks noChangeAspect="1"/>
          </p:cNvPicPr>
          <p:nvPr/>
        </p:nvPicPr>
        <p:blipFill>
          <a:blip r:embed="rId3" cstate="print">
            <a:extLst>
              <a:ext uri="{28A0092B-C50C-407E-A947-70E740481C1C}">
                <a14:useLocalDpi xmlns:a14="http://schemas.microsoft.com/office/drawing/2010/main" val="0"/>
              </a:ext>
            </a:extLst>
          </a:blip>
          <a:srcRect l="6114" t="26368" r="1381" b="15192"/>
          <a:stretch>
            <a:fillRect/>
          </a:stretch>
        </p:blipFill>
        <p:spPr>
          <a:xfrm>
            <a:off x="1462354" y="1393357"/>
            <a:ext cx="9007775" cy="3192321"/>
          </a:xfrm>
          <a:prstGeom prst="rect">
            <a:avLst/>
          </a:prstGeom>
          <a:noFill/>
          <a:ln>
            <a:noFill/>
          </a:ln>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B72AF820-D8AE-3B46-4AAD-528F83CE27A7}"/>
                  </a:ext>
                </a:extLst>
              </p:cNvPr>
              <p:cNvSpPr txBox="1"/>
              <p:nvPr/>
            </p:nvSpPr>
            <p:spPr>
              <a:xfrm>
                <a:off x="5223127" y="4813516"/>
                <a:ext cx="4137661"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关联</m:t>
                      </m:r>
                      <m:r>
                        <a:rPr lang="zh-CN" altLang="en-US" sz="2800" i="1" smtClean="0">
                          <a:latin typeface="Cambria Math" panose="02040503050406030204" pitchFamily="18" charset="0"/>
                        </a:rPr>
                        <m:t>矩阵</m:t>
                      </m:r>
                      <m:r>
                        <a:rPr lang="zh-CN" altLang="en-US" sz="2800" i="1" smtClean="0">
                          <a:latin typeface="Cambria Math" panose="02040503050406030204" pitchFamily="18" charset="0"/>
                        </a:rPr>
                        <m:t>𝑀</m:t>
                      </m:r>
                      <m:r>
                        <a:rPr lang="zh-CN" altLang="en-US" sz="2800" i="0">
                          <a:latin typeface="Cambria Math" panose="02040503050406030204" pitchFamily="18" charset="0"/>
                        </a:rPr>
                        <m:t>=</m:t>
                      </m:r>
                      <m:d>
                        <m:dPr>
                          <m:begChr m:val="["/>
                          <m:endChr m:val="]"/>
                          <m:ctrlPr>
                            <a:rPr lang="zh-CN" altLang="en-US" sz="2800" i="1">
                              <a:solidFill>
                                <a:srgbClr val="836967"/>
                              </a:solidFill>
                              <a:latin typeface="Cambria Math" panose="02040503050406030204" pitchFamily="18" charset="0"/>
                            </a:rPr>
                          </m:ctrlPr>
                        </m:dPr>
                        <m:e>
                          <m:eqArr>
                            <m:eqArrPr>
                              <m:ctrlPr>
                                <a:rPr lang="zh-CN" altLang="en-US" sz="2800" i="1">
                                  <a:solidFill>
                                    <a:srgbClr val="836967"/>
                                  </a:solidFill>
                                  <a:latin typeface="Cambria Math" panose="02040503050406030204" pitchFamily="18" charset="0"/>
                                </a:rPr>
                              </m:ctrlPr>
                            </m:eqArrPr>
                            <m:e>
                              <m:r>
                                <a:rPr lang="zh-CN" altLang="en-US" sz="2800" i="0">
                                  <a:latin typeface="Cambria Math" panose="02040503050406030204" pitchFamily="18" charset="0"/>
                                </a:rPr>
                                <m:t>&amp;</m:t>
                              </m:r>
                              <m:m>
                                <m:mPr>
                                  <m:plcHide m:val="on"/>
                                  <m:mcs>
                                    <m:mc>
                                      <m:mcPr>
                                        <m:count m:val="3"/>
                                        <m:mcJc m:val="center"/>
                                      </m:mcPr>
                                    </m:mc>
                                  </m:mcs>
                                  <m:ctrlPr>
                                    <a:rPr lang="zh-CN" altLang="en-US" sz="2800" i="1">
                                      <a:solidFill>
                                        <a:srgbClr val="836967"/>
                                      </a:solidFill>
                                      <a:latin typeface="Cambria Math" panose="02040503050406030204" pitchFamily="18" charset="0"/>
                                    </a:rPr>
                                  </m:ctrlPr>
                                </m:mPr>
                                <m:mr>
                                  <m:e>
                                    <m:r>
                                      <a:rPr lang="zh-CN" altLang="en-US" sz="2800" i="0">
                                        <a:latin typeface="Cambria Math" panose="02040503050406030204" pitchFamily="18" charset="0"/>
                                      </a:rPr>
                                      <m:t>1</m:t>
                                    </m:r>
                                  </m:e>
                                  <m:e>
                                    <m:r>
                                      <a:rPr lang="zh-CN" altLang="en-US" sz="2800" i="0">
                                        <a:latin typeface="Cambria Math" panose="02040503050406030204" pitchFamily="18" charset="0"/>
                                      </a:rPr>
                                      <m:t>0</m:t>
                                    </m:r>
                                  </m:e>
                                  <m:e>
                                    <m:r>
                                      <a:rPr lang="zh-CN" altLang="en-US" sz="2800" i="0">
                                        <a:latin typeface="Cambria Math" panose="02040503050406030204" pitchFamily="18" charset="0"/>
                                      </a:rPr>
                                      <m:t>0</m:t>
                                    </m:r>
                                  </m:e>
                                </m:mr>
                                <m:mr>
                                  <m:e>
                                    <m:r>
                                      <a:rPr lang="zh-CN" altLang="en-US" sz="2800" i="0">
                                        <a:latin typeface="Cambria Math" panose="02040503050406030204" pitchFamily="18" charset="0"/>
                                      </a:rPr>
                                      <m:t>1</m:t>
                                    </m:r>
                                  </m:e>
                                  <m:e>
                                    <m:r>
                                      <a:rPr lang="zh-CN" altLang="en-US" sz="2800" i="0">
                                        <a:latin typeface="Cambria Math" panose="02040503050406030204" pitchFamily="18" charset="0"/>
                                      </a:rPr>
                                      <m:t>0</m:t>
                                    </m:r>
                                  </m:e>
                                  <m:e>
                                    <m:r>
                                      <a:rPr lang="zh-CN" altLang="en-US" sz="2800" i="0">
                                        <a:latin typeface="Cambria Math" panose="02040503050406030204" pitchFamily="18" charset="0"/>
                                      </a:rPr>
                                      <m:t>0</m:t>
                                    </m:r>
                                  </m:e>
                                </m:mr>
                                <m:mr>
                                  <m:e>
                                    <m:r>
                                      <a:rPr lang="zh-CN" altLang="en-US" sz="2800" i="0">
                                        <a:latin typeface="Cambria Math" panose="02040503050406030204" pitchFamily="18" charset="0"/>
                                      </a:rPr>
                                      <m:t>0</m:t>
                                    </m:r>
                                  </m:e>
                                  <m:e>
                                    <m:r>
                                      <a:rPr lang="zh-CN" altLang="en-US" sz="2800" i="0">
                                        <a:latin typeface="Cambria Math" panose="02040503050406030204" pitchFamily="18" charset="0"/>
                                      </a:rPr>
                                      <m:t>1</m:t>
                                    </m:r>
                                  </m:e>
                                  <m:e>
                                    <m:r>
                                      <a:rPr lang="zh-CN" altLang="en-US" sz="2800" i="0">
                                        <a:latin typeface="Cambria Math" panose="02040503050406030204" pitchFamily="18" charset="0"/>
                                      </a:rPr>
                                      <m:t>0</m:t>
                                    </m:r>
                                  </m:e>
                                </m:mr>
                              </m:m>
                            </m:e>
                            <m:e>
                              <m:r>
                                <a:rPr lang="zh-CN" altLang="en-US" sz="2800" i="0">
                                  <a:latin typeface="Cambria Math" panose="02040503050406030204" pitchFamily="18" charset="0"/>
                                </a:rPr>
                                <m:t>&amp;</m:t>
                              </m:r>
                              <m:m>
                                <m:mPr>
                                  <m:plcHide m:val="on"/>
                                  <m:mcs>
                                    <m:mc>
                                      <m:mcPr>
                                        <m:count m:val="3"/>
                                        <m:mcJc m:val="center"/>
                                      </m:mcPr>
                                    </m:mc>
                                  </m:mcs>
                                  <m:ctrlPr>
                                    <a:rPr lang="zh-CN" altLang="en-US" sz="2800" i="1">
                                      <a:solidFill>
                                        <a:srgbClr val="836967"/>
                                      </a:solidFill>
                                      <a:latin typeface="Cambria Math" panose="02040503050406030204" pitchFamily="18" charset="0"/>
                                    </a:rPr>
                                  </m:ctrlPr>
                                </m:mPr>
                                <m:mr>
                                  <m:e>
                                    <m:r>
                                      <a:rPr lang="zh-CN" altLang="en-US" sz="2800" i="0">
                                        <a:latin typeface="Cambria Math" panose="02040503050406030204" pitchFamily="18" charset="0"/>
                                      </a:rPr>
                                      <m:t>0</m:t>
                                    </m:r>
                                  </m:e>
                                  <m:e>
                                    <m:r>
                                      <a:rPr lang="zh-CN" altLang="en-US" sz="2800" i="0">
                                        <a:latin typeface="Cambria Math" panose="02040503050406030204" pitchFamily="18" charset="0"/>
                                      </a:rPr>
                                      <m:t>1</m:t>
                                    </m:r>
                                  </m:e>
                                  <m:e>
                                    <m:r>
                                      <a:rPr lang="zh-CN" altLang="en-US" sz="2800" i="0">
                                        <a:latin typeface="Cambria Math" panose="02040503050406030204" pitchFamily="18" charset="0"/>
                                      </a:rPr>
                                      <m:t>0</m:t>
                                    </m:r>
                                  </m:e>
                                </m:mr>
                              </m:m>
                            </m:e>
                          </m:eqArr>
                        </m:e>
                      </m:d>
                    </m:oMath>
                  </m:oMathPara>
                </a14:m>
                <a:endParaRPr lang="zh-CN" altLang="en-US" dirty="0"/>
              </a:p>
            </p:txBody>
          </p:sp>
        </mc:Choice>
        <mc:Fallback xmlns="">
          <p:sp>
            <p:nvSpPr>
              <p:cNvPr id="11" name="文本框 10">
                <a:extLst>
                  <a:ext uri="{FF2B5EF4-FFF2-40B4-BE49-F238E27FC236}">
                    <a16:creationId xmlns:a16="http://schemas.microsoft.com/office/drawing/2014/main" id="{B72AF820-D8AE-3B46-4AAD-528F83CE27A7}"/>
                  </a:ext>
                </a:extLst>
              </p:cNvPr>
              <p:cNvSpPr txBox="1">
                <a:spLocks noRot="1" noChangeAspect="1" noMove="1" noResize="1" noEditPoints="1" noAdjustHandles="1" noChangeArrowheads="1" noChangeShapeType="1" noTextEdit="1"/>
              </p:cNvSpPr>
              <p:nvPr/>
            </p:nvSpPr>
            <p:spPr>
              <a:xfrm>
                <a:off x="5223127" y="4813516"/>
                <a:ext cx="4137661" cy="1679755"/>
              </a:xfrm>
              <a:prstGeom prst="rect">
                <a:avLst/>
              </a:prstGeom>
              <a:blipFill>
                <a:blip r:embed="rId4"/>
                <a:stretch>
                  <a:fillRect/>
                </a:stretch>
              </a:blipFill>
            </p:spPr>
            <p:txBody>
              <a:bodyPr/>
              <a:lstStyle/>
              <a:p>
                <a:r>
                  <a:rPr lang="zh-CN" altLang="en-US">
                    <a:noFill/>
                  </a:rPr>
                  <a:t> </a:t>
                </a:r>
              </a:p>
            </p:txBody>
          </p:sp>
        </mc:Fallback>
      </mc:AlternateContent>
      <p:sp>
        <p:nvSpPr>
          <p:cNvPr id="4" name="矩形: 圆角 3">
            <a:extLst>
              <a:ext uri="{FF2B5EF4-FFF2-40B4-BE49-F238E27FC236}">
                <a16:creationId xmlns:a16="http://schemas.microsoft.com/office/drawing/2014/main" id="{FDB74AA1-C089-62BA-804B-B8B2915A416F}"/>
              </a:ext>
            </a:extLst>
          </p:cNvPr>
          <p:cNvSpPr/>
          <p:nvPr/>
        </p:nvSpPr>
        <p:spPr>
          <a:xfrm>
            <a:off x="1924293" y="5232962"/>
            <a:ext cx="2230080" cy="84086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t>行表示</a:t>
            </a:r>
            <a:r>
              <a:rPr lang="en-US" altLang="zh-CN" sz="2400" dirty="0"/>
              <a:t>Z</a:t>
            </a:r>
            <a:r>
              <a:rPr lang="zh-CN" altLang="en-US" sz="2400" dirty="0"/>
              <a:t>区域</a:t>
            </a:r>
            <a:endParaRPr lang="en-US" altLang="zh-CN" sz="2400" dirty="0"/>
          </a:p>
          <a:p>
            <a:pPr algn="ctr"/>
            <a:r>
              <a:rPr lang="zh-CN" altLang="en-US" sz="2400" dirty="0"/>
              <a:t>列表示</a:t>
            </a:r>
            <a:r>
              <a:rPr lang="en-US" altLang="zh-CN" sz="2400" dirty="0"/>
              <a:t>L</a:t>
            </a:r>
            <a:r>
              <a:rPr lang="zh-CN" altLang="en-US" sz="2400" dirty="0"/>
              <a:t>区域</a:t>
            </a:r>
          </a:p>
        </p:txBody>
      </p:sp>
    </p:spTree>
    <p:extLst>
      <p:ext uri="{BB962C8B-B14F-4D97-AF65-F5344CB8AC3E}">
        <p14:creationId xmlns:p14="http://schemas.microsoft.com/office/powerpoint/2010/main" val="35261631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643909"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01</a:t>
              </a:r>
              <a:r>
                <a:rPr lang="zh-CN" altLang="en-US" sz="2400" b="1" dirty="0">
                  <a:solidFill>
                    <a:schemeClr val="bg1"/>
                  </a:solidFill>
                  <a:latin typeface="微软雅黑" panose="020B0503020204020204" pitchFamily="34" charset="-122"/>
                  <a:ea typeface="微软雅黑" panose="020B0503020204020204" pitchFamily="34" charset="-122"/>
                </a:rPr>
                <a:t>背包问题</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pic>
        <p:nvPicPr>
          <p:cNvPr id="19" name="内容占位符 3" descr="图示, 工程绘图">
            <a:extLst>
              <a:ext uri="{FF2B5EF4-FFF2-40B4-BE49-F238E27FC236}">
                <a16:creationId xmlns:a16="http://schemas.microsoft.com/office/drawing/2014/main" id="{8F84901E-3B8B-5C9C-6DFF-49576C63D22A}"/>
              </a:ext>
            </a:extLst>
          </p:cNvPr>
          <p:cNvPicPr>
            <a:picLocks noChangeAspect="1"/>
          </p:cNvPicPr>
          <p:nvPr/>
        </p:nvPicPr>
        <p:blipFill>
          <a:blip r:embed="rId3" cstate="print">
            <a:extLst>
              <a:ext uri="{28A0092B-C50C-407E-A947-70E740481C1C}">
                <a14:useLocalDpi xmlns:a14="http://schemas.microsoft.com/office/drawing/2010/main" val="0"/>
              </a:ext>
            </a:extLst>
          </a:blip>
          <a:srcRect l="6114" t="26368" r="1381" b="15192"/>
          <a:stretch>
            <a:fillRect/>
          </a:stretch>
        </p:blipFill>
        <p:spPr>
          <a:xfrm>
            <a:off x="269" y="1343711"/>
            <a:ext cx="9007775" cy="3192321"/>
          </a:xfrm>
          <a:prstGeom prst="rect">
            <a:avLst/>
          </a:prstGeom>
          <a:noFill/>
          <a:ln>
            <a:noFill/>
          </a:ln>
        </p:spPr>
      </p:pic>
      <p:sp>
        <p:nvSpPr>
          <p:cNvPr id="20" name="椭圆 19">
            <a:extLst>
              <a:ext uri="{FF2B5EF4-FFF2-40B4-BE49-F238E27FC236}">
                <a16:creationId xmlns:a16="http://schemas.microsoft.com/office/drawing/2014/main" id="{7C878703-FB0C-D98E-4BC4-6BD928B0B581}"/>
              </a:ext>
            </a:extLst>
          </p:cNvPr>
          <p:cNvSpPr/>
          <p:nvPr/>
        </p:nvSpPr>
        <p:spPr>
          <a:xfrm>
            <a:off x="2263730" y="1467410"/>
            <a:ext cx="2096983" cy="6373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D4DB193B-5667-E930-21A0-F7429BBC718F}"/>
              </a:ext>
            </a:extLst>
          </p:cNvPr>
          <p:cNvSpPr/>
          <p:nvPr/>
        </p:nvSpPr>
        <p:spPr>
          <a:xfrm>
            <a:off x="157142" y="5053047"/>
            <a:ext cx="1240199" cy="674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Z3</a:t>
            </a:r>
          </a:p>
          <a:p>
            <a:pPr algn="ctr"/>
            <a:r>
              <a:rPr lang="en-US" altLang="zh-CN" dirty="0"/>
              <a:t>5kVA</a:t>
            </a:r>
            <a:endParaRPr lang="zh-CN" altLang="en-US" dirty="0"/>
          </a:p>
        </p:txBody>
      </p:sp>
      <p:sp>
        <p:nvSpPr>
          <p:cNvPr id="23" name="椭圆 22">
            <a:extLst>
              <a:ext uri="{FF2B5EF4-FFF2-40B4-BE49-F238E27FC236}">
                <a16:creationId xmlns:a16="http://schemas.microsoft.com/office/drawing/2014/main" id="{F5A1E13B-D533-2985-412B-1F8DD62B1238}"/>
              </a:ext>
            </a:extLst>
          </p:cNvPr>
          <p:cNvSpPr/>
          <p:nvPr/>
        </p:nvSpPr>
        <p:spPr>
          <a:xfrm>
            <a:off x="1582971" y="5052496"/>
            <a:ext cx="1240199" cy="674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Z4</a:t>
            </a:r>
          </a:p>
          <a:p>
            <a:pPr algn="ctr"/>
            <a:r>
              <a:rPr lang="en-US" altLang="zh-CN" dirty="0"/>
              <a:t>10kVA</a:t>
            </a:r>
            <a:endParaRPr lang="zh-CN" altLang="en-US" dirty="0"/>
          </a:p>
        </p:txBody>
      </p:sp>
      <p:sp>
        <p:nvSpPr>
          <p:cNvPr id="24" name="椭圆 23">
            <a:extLst>
              <a:ext uri="{FF2B5EF4-FFF2-40B4-BE49-F238E27FC236}">
                <a16:creationId xmlns:a16="http://schemas.microsoft.com/office/drawing/2014/main" id="{53275733-5DD6-95F5-D1C3-56C6DCCC4D80}"/>
              </a:ext>
            </a:extLst>
          </p:cNvPr>
          <p:cNvSpPr/>
          <p:nvPr/>
        </p:nvSpPr>
        <p:spPr>
          <a:xfrm>
            <a:off x="6432422" y="5000675"/>
            <a:ext cx="1240199" cy="674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Zn</a:t>
            </a:r>
          </a:p>
          <a:p>
            <a:pPr algn="ctr"/>
            <a:r>
              <a:rPr lang="en-US" altLang="zh-CN" dirty="0"/>
              <a:t>8kVA</a:t>
            </a:r>
            <a:endParaRPr lang="zh-CN" altLang="en-US" dirty="0"/>
          </a:p>
        </p:txBody>
      </p:sp>
      <p:sp>
        <p:nvSpPr>
          <p:cNvPr id="25" name="椭圆 24">
            <a:extLst>
              <a:ext uri="{FF2B5EF4-FFF2-40B4-BE49-F238E27FC236}">
                <a16:creationId xmlns:a16="http://schemas.microsoft.com/office/drawing/2014/main" id="{4E6AA81A-F30F-41E1-4E4A-FD6E699E3755}"/>
              </a:ext>
            </a:extLst>
          </p:cNvPr>
          <p:cNvSpPr/>
          <p:nvPr/>
        </p:nvSpPr>
        <p:spPr>
          <a:xfrm>
            <a:off x="3024834" y="5052496"/>
            <a:ext cx="1240199" cy="67425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Z5</a:t>
            </a:r>
          </a:p>
          <a:p>
            <a:pPr algn="ctr"/>
            <a:r>
              <a:rPr lang="en-US" altLang="zh-CN" dirty="0"/>
              <a:t>7kVA</a:t>
            </a:r>
            <a:endParaRPr lang="zh-CN" altLang="en-US" dirty="0"/>
          </a:p>
        </p:txBody>
      </p:sp>
      <p:sp>
        <p:nvSpPr>
          <p:cNvPr id="27" name="文本框 26">
            <a:extLst>
              <a:ext uri="{FF2B5EF4-FFF2-40B4-BE49-F238E27FC236}">
                <a16:creationId xmlns:a16="http://schemas.microsoft.com/office/drawing/2014/main" id="{7EAC41DA-9691-2743-B6C9-AE84A163F222}"/>
              </a:ext>
            </a:extLst>
          </p:cNvPr>
          <p:cNvSpPr txBox="1"/>
          <p:nvPr/>
        </p:nvSpPr>
        <p:spPr>
          <a:xfrm>
            <a:off x="4701309" y="5095429"/>
            <a:ext cx="1394691" cy="400110"/>
          </a:xfrm>
          <a:prstGeom prst="rect">
            <a:avLst/>
          </a:prstGeom>
          <a:noFill/>
        </p:spPr>
        <p:txBody>
          <a:bodyPr wrap="square" rtlCol="0">
            <a:spAutoFit/>
          </a:bodyPr>
          <a:lstStyle/>
          <a:p>
            <a:pPr algn="ctr"/>
            <a:r>
              <a:rPr lang="en-US" altLang="zh-CN" sz="2000" dirty="0"/>
              <a:t>……</a:t>
            </a:r>
            <a:endParaRPr lang="zh-CN" altLang="en-US" sz="2000" dirty="0"/>
          </a:p>
        </p:txBody>
      </p:sp>
      <p:sp>
        <p:nvSpPr>
          <p:cNvPr id="28" name="文本框 27">
            <a:extLst>
              <a:ext uri="{FF2B5EF4-FFF2-40B4-BE49-F238E27FC236}">
                <a16:creationId xmlns:a16="http://schemas.microsoft.com/office/drawing/2014/main" id="{85379761-4881-DB7D-D134-6AB95424B2C4}"/>
              </a:ext>
            </a:extLst>
          </p:cNvPr>
          <p:cNvSpPr txBox="1"/>
          <p:nvPr/>
        </p:nvSpPr>
        <p:spPr>
          <a:xfrm>
            <a:off x="0" y="5924958"/>
            <a:ext cx="7998691" cy="400110"/>
          </a:xfrm>
          <a:prstGeom prst="rect">
            <a:avLst/>
          </a:prstGeom>
          <a:noFill/>
        </p:spPr>
        <p:txBody>
          <a:bodyPr wrap="square" rtlCol="0">
            <a:spAutoFit/>
          </a:bodyPr>
          <a:lstStyle/>
          <a:p>
            <a:r>
              <a:rPr lang="zh-CN" altLang="en-US" sz="2000" dirty="0"/>
              <a:t>考虑需要备用电源供电的负荷，用</a:t>
            </a:r>
            <a:r>
              <a:rPr lang="en-US" altLang="zh-CN" sz="2000" dirty="0"/>
              <a:t>01</a:t>
            </a:r>
            <a:r>
              <a:rPr lang="zh-CN" altLang="en-US" sz="2000" dirty="0"/>
              <a:t>背包问题去解决它们是否被供电</a:t>
            </a:r>
          </a:p>
        </p:txBody>
      </p:sp>
      <p:grpSp>
        <p:nvGrpSpPr>
          <p:cNvPr id="18" name="组合 17">
            <a:extLst>
              <a:ext uri="{FF2B5EF4-FFF2-40B4-BE49-F238E27FC236}">
                <a16:creationId xmlns:a16="http://schemas.microsoft.com/office/drawing/2014/main" id="{17949E8C-EBF9-4754-B671-AF0DDCF31D47}"/>
              </a:ext>
            </a:extLst>
          </p:cNvPr>
          <p:cNvGrpSpPr/>
          <p:nvPr/>
        </p:nvGrpSpPr>
        <p:grpSpPr>
          <a:xfrm>
            <a:off x="7908527" y="4588622"/>
            <a:ext cx="1958588" cy="1897888"/>
            <a:chOff x="1842759" y="3770744"/>
            <a:chExt cx="2447925" cy="2781300"/>
          </a:xfrm>
        </p:grpSpPr>
        <p:pic>
          <p:nvPicPr>
            <p:cNvPr id="3" name="图片 2">
              <a:extLst>
                <a:ext uri="{FF2B5EF4-FFF2-40B4-BE49-F238E27FC236}">
                  <a16:creationId xmlns:a16="http://schemas.microsoft.com/office/drawing/2014/main" id="{DE61353F-09A5-24FF-A800-537894B57A46}"/>
                </a:ext>
              </a:extLst>
            </p:cNvPr>
            <p:cNvPicPr>
              <a:picLocks noChangeAspect="1"/>
            </p:cNvPicPr>
            <p:nvPr/>
          </p:nvPicPr>
          <p:blipFill>
            <a:blip r:embed="rId4"/>
            <a:stretch>
              <a:fillRect/>
            </a:stretch>
          </p:blipFill>
          <p:spPr>
            <a:xfrm>
              <a:off x="1842759" y="3770744"/>
              <a:ext cx="2447925" cy="2781300"/>
            </a:xfrm>
            <a:prstGeom prst="rect">
              <a:avLst/>
            </a:prstGeom>
          </p:spPr>
        </p:pic>
        <p:grpSp>
          <p:nvGrpSpPr>
            <p:cNvPr id="17" name="组合 16">
              <a:extLst>
                <a:ext uri="{FF2B5EF4-FFF2-40B4-BE49-F238E27FC236}">
                  <a16:creationId xmlns:a16="http://schemas.microsoft.com/office/drawing/2014/main" id="{96F8EDC8-8B6B-B7AF-9A96-4042C506A16C}"/>
                </a:ext>
              </a:extLst>
            </p:cNvPr>
            <p:cNvGrpSpPr/>
            <p:nvPr/>
          </p:nvGrpSpPr>
          <p:grpSpPr>
            <a:xfrm>
              <a:off x="2451747" y="4137044"/>
              <a:ext cx="1369165" cy="594039"/>
              <a:chOff x="4308258" y="2288592"/>
              <a:chExt cx="1369165" cy="594039"/>
            </a:xfrm>
          </p:grpSpPr>
          <p:sp>
            <p:nvSpPr>
              <p:cNvPr id="11" name="矩形: 圆角 10">
                <a:extLst>
                  <a:ext uri="{FF2B5EF4-FFF2-40B4-BE49-F238E27FC236}">
                    <a16:creationId xmlns:a16="http://schemas.microsoft.com/office/drawing/2014/main" id="{E4ACF26F-6A67-6C62-3A2A-9BDDA77EAC5C}"/>
                  </a:ext>
                </a:extLst>
              </p:cNvPr>
              <p:cNvSpPr/>
              <p:nvPr/>
            </p:nvSpPr>
            <p:spPr>
              <a:xfrm>
                <a:off x="4442692" y="2336798"/>
                <a:ext cx="1182254" cy="378691"/>
              </a:xfrm>
              <a:prstGeom prst="roundRect">
                <a:avLst/>
              </a:prstGeom>
              <a:solidFill>
                <a:srgbClr val="F59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0F341DC-0278-CA55-0736-FE93263CCA73}"/>
                  </a:ext>
                </a:extLst>
              </p:cNvPr>
              <p:cNvSpPr txBox="1"/>
              <p:nvPr/>
            </p:nvSpPr>
            <p:spPr>
              <a:xfrm>
                <a:off x="4308258" y="2288592"/>
                <a:ext cx="1369165" cy="594039"/>
              </a:xfrm>
              <a:prstGeom prst="rect">
                <a:avLst/>
              </a:prstGeom>
              <a:noFill/>
            </p:spPr>
            <p:txBody>
              <a:bodyPr wrap="square" rtlCol="0">
                <a:spAutoFit/>
              </a:bodyPr>
              <a:lstStyle/>
              <a:p>
                <a:pPr algn="ctr"/>
                <a:r>
                  <a:rPr lang="en-US" altLang="zh-CN" dirty="0"/>
                  <a:t>100kVA</a:t>
                </a:r>
                <a:endParaRPr lang="zh-CN" altLang="en-US" dirty="0"/>
              </a:p>
            </p:txBody>
          </p:sp>
        </p:grpSp>
      </p:grpSp>
      <p:grpSp>
        <p:nvGrpSpPr>
          <p:cNvPr id="4" name="组合 3">
            <a:extLst>
              <a:ext uri="{FF2B5EF4-FFF2-40B4-BE49-F238E27FC236}">
                <a16:creationId xmlns:a16="http://schemas.microsoft.com/office/drawing/2014/main" id="{462E1068-CA76-2068-4383-CA98EAC43DC4}"/>
              </a:ext>
            </a:extLst>
          </p:cNvPr>
          <p:cNvGrpSpPr/>
          <p:nvPr/>
        </p:nvGrpSpPr>
        <p:grpSpPr>
          <a:xfrm>
            <a:off x="9753215" y="4123790"/>
            <a:ext cx="2420345" cy="2343388"/>
            <a:chOff x="1842759" y="3770744"/>
            <a:chExt cx="2447925" cy="2781300"/>
          </a:xfrm>
        </p:grpSpPr>
        <p:pic>
          <p:nvPicPr>
            <p:cNvPr id="13" name="图片 12">
              <a:extLst>
                <a:ext uri="{FF2B5EF4-FFF2-40B4-BE49-F238E27FC236}">
                  <a16:creationId xmlns:a16="http://schemas.microsoft.com/office/drawing/2014/main" id="{53D01E22-E8C9-ADE8-BE2E-CEDC8642F918}"/>
                </a:ext>
              </a:extLst>
            </p:cNvPr>
            <p:cNvPicPr>
              <a:picLocks noChangeAspect="1"/>
            </p:cNvPicPr>
            <p:nvPr/>
          </p:nvPicPr>
          <p:blipFill>
            <a:blip r:embed="rId4"/>
            <a:stretch>
              <a:fillRect/>
            </a:stretch>
          </p:blipFill>
          <p:spPr>
            <a:xfrm>
              <a:off x="1842759" y="3770744"/>
              <a:ext cx="2447925" cy="2781300"/>
            </a:xfrm>
            <a:prstGeom prst="rect">
              <a:avLst/>
            </a:prstGeom>
          </p:spPr>
        </p:pic>
        <p:grpSp>
          <p:nvGrpSpPr>
            <p:cNvPr id="14" name="组合 13">
              <a:extLst>
                <a:ext uri="{FF2B5EF4-FFF2-40B4-BE49-F238E27FC236}">
                  <a16:creationId xmlns:a16="http://schemas.microsoft.com/office/drawing/2014/main" id="{840514F6-D1BB-C4E3-C51F-E8B03B770CAC}"/>
                </a:ext>
              </a:extLst>
            </p:cNvPr>
            <p:cNvGrpSpPr/>
            <p:nvPr/>
          </p:nvGrpSpPr>
          <p:grpSpPr>
            <a:xfrm>
              <a:off x="2586181" y="4185250"/>
              <a:ext cx="1182254" cy="472996"/>
              <a:chOff x="4442692" y="2336798"/>
              <a:chExt cx="1182254" cy="472996"/>
            </a:xfrm>
          </p:grpSpPr>
          <p:sp>
            <p:nvSpPr>
              <p:cNvPr id="15" name="矩形: 圆角 14">
                <a:extLst>
                  <a:ext uri="{FF2B5EF4-FFF2-40B4-BE49-F238E27FC236}">
                    <a16:creationId xmlns:a16="http://schemas.microsoft.com/office/drawing/2014/main" id="{040831E7-843B-0945-4EE5-80F0863404C1}"/>
                  </a:ext>
                </a:extLst>
              </p:cNvPr>
              <p:cNvSpPr/>
              <p:nvPr/>
            </p:nvSpPr>
            <p:spPr>
              <a:xfrm>
                <a:off x="4442692" y="2336798"/>
                <a:ext cx="1182254" cy="378691"/>
              </a:xfrm>
              <a:prstGeom prst="roundRect">
                <a:avLst/>
              </a:prstGeom>
              <a:solidFill>
                <a:srgbClr val="F59B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DEA3E468-66C4-3411-93C3-74172D4A8822}"/>
                  </a:ext>
                </a:extLst>
              </p:cNvPr>
              <p:cNvSpPr txBox="1"/>
              <p:nvPr/>
            </p:nvSpPr>
            <p:spPr>
              <a:xfrm>
                <a:off x="4502728" y="2346157"/>
                <a:ext cx="1062182" cy="463637"/>
              </a:xfrm>
              <a:prstGeom prst="rect">
                <a:avLst/>
              </a:prstGeom>
              <a:noFill/>
            </p:spPr>
            <p:txBody>
              <a:bodyPr wrap="square" rtlCol="0">
                <a:spAutoFit/>
              </a:bodyPr>
              <a:lstStyle/>
              <a:p>
                <a:pPr algn="ctr"/>
                <a:r>
                  <a:rPr lang="en-US" altLang="zh-CN" dirty="0"/>
                  <a:t>110kVA</a:t>
                </a:r>
                <a:endParaRPr lang="zh-CN" altLang="en-US" dirty="0"/>
              </a:p>
            </p:txBody>
          </p:sp>
        </p:grpSp>
      </p:grpSp>
    </p:spTree>
    <p:extLst>
      <p:ext uri="{BB962C8B-B14F-4D97-AF65-F5344CB8AC3E}">
        <p14:creationId xmlns:p14="http://schemas.microsoft.com/office/powerpoint/2010/main" val="2381234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643909"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动态规划算法</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sp>
        <p:nvSpPr>
          <p:cNvPr id="37" name="文本框 36">
            <a:extLst>
              <a:ext uri="{FF2B5EF4-FFF2-40B4-BE49-F238E27FC236}">
                <a16:creationId xmlns:a16="http://schemas.microsoft.com/office/drawing/2014/main" id="{7736B447-394D-B9B9-BA4F-653F0B2D2391}"/>
              </a:ext>
            </a:extLst>
          </p:cNvPr>
          <p:cNvSpPr txBox="1"/>
          <p:nvPr/>
        </p:nvSpPr>
        <p:spPr>
          <a:xfrm>
            <a:off x="1235363" y="2636869"/>
            <a:ext cx="2339094"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动态规划矩阵</a:t>
            </a:r>
          </a:p>
        </p:txBody>
      </p:sp>
      <p:sp>
        <p:nvSpPr>
          <p:cNvPr id="38" name="箭头: 右 37">
            <a:extLst>
              <a:ext uri="{FF2B5EF4-FFF2-40B4-BE49-F238E27FC236}">
                <a16:creationId xmlns:a16="http://schemas.microsoft.com/office/drawing/2014/main" id="{3DBB17D5-11F1-87D2-CB9C-08C7A9814D20}"/>
              </a:ext>
            </a:extLst>
          </p:cNvPr>
          <p:cNvSpPr/>
          <p:nvPr/>
        </p:nvSpPr>
        <p:spPr>
          <a:xfrm>
            <a:off x="3957887" y="4642959"/>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箭头: 右 38">
            <a:extLst>
              <a:ext uri="{FF2B5EF4-FFF2-40B4-BE49-F238E27FC236}">
                <a16:creationId xmlns:a16="http://schemas.microsoft.com/office/drawing/2014/main" id="{AE560A59-1BB8-926D-4288-061E1996684F}"/>
              </a:ext>
            </a:extLst>
          </p:cNvPr>
          <p:cNvSpPr/>
          <p:nvPr/>
        </p:nvSpPr>
        <p:spPr>
          <a:xfrm>
            <a:off x="7800700" y="3514543"/>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箭头: 右 39">
            <a:extLst>
              <a:ext uri="{FF2B5EF4-FFF2-40B4-BE49-F238E27FC236}">
                <a16:creationId xmlns:a16="http://schemas.microsoft.com/office/drawing/2014/main" id="{B80673E8-7333-C817-FD34-86FF1BFB9561}"/>
              </a:ext>
            </a:extLst>
          </p:cNvPr>
          <p:cNvSpPr/>
          <p:nvPr/>
        </p:nvSpPr>
        <p:spPr>
          <a:xfrm>
            <a:off x="3957888" y="2818676"/>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43" name="矩形: 圆角 42">
                <a:extLst>
                  <a:ext uri="{FF2B5EF4-FFF2-40B4-BE49-F238E27FC236}">
                    <a16:creationId xmlns:a16="http://schemas.microsoft.com/office/drawing/2014/main" id="{C25BF3C9-F598-89BB-424F-C71CDF8471EF}"/>
                  </a:ext>
                </a:extLst>
              </p:cNvPr>
              <p:cNvSpPr/>
              <p:nvPr/>
            </p:nvSpPr>
            <p:spPr>
              <a:xfrm>
                <a:off x="1291921" y="3153064"/>
                <a:ext cx="2233175" cy="14074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用</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𝑏</m:t>
                        </m:r>
                      </m:e>
                      <m:sub>
                        <m:r>
                          <a:rPr lang="en-US" altLang="zh-CN" b="0" i="1" smtClean="0">
                            <a:latin typeface="Cambria Math" panose="02040503050406030204" pitchFamily="18" charset="0"/>
                          </a:rPr>
                          <m:t>𝑖𝑗</m:t>
                        </m:r>
                      </m:sub>
                    </m:sSub>
                  </m:oMath>
                </a14:m>
                <a:r>
                  <a:rPr lang="zh-CN" altLang="en-US" dirty="0"/>
                  <a:t>表示前</a:t>
                </a:r>
                <a14:m>
                  <m:oMath xmlns:m="http://schemas.openxmlformats.org/officeDocument/2006/math">
                    <m:r>
                      <a:rPr lang="en-US" altLang="zh-CN" b="0" i="1" smtClean="0">
                        <a:latin typeface="Cambria Math" panose="02040503050406030204" pitchFamily="18" charset="0"/>
                      </a:rPr>
                      <m:t>𝑖</m:t>
                    </m:r>
                  </m:oMath>
                </a14:m>
                <a:r>
                  <a:rPr lang="zh-CN" altLang="en-US" dirty="0"/>
                  <a:t>个负荷，功率上限为</a:t>
                </a:r>
                <a14:m>
                  <m:oMath xmlns:m="http://schemas.openxmlformats.org/officeDocument/2006/math">
                    <m:r>
                      <a:rPr lang="en-US" altLang="zh-CN" b="0" i="1" smtClean="0">
                        <a:latin typeface="Cambria Math" panose="02040503050406030204" pitchFamily="18" charset="0"/>
                      </a:rPr>
                      <m:t>𝑗</m:t>
                    </m:r>
                    <m:r>
                      <a:rPr lang="zh-CN" altLang="en-US" i="1">
                        <a:latin typeface="Cambria Math" panose="02040503050406030204" pitchFamily="18" charset="0"/>
                      </a:rPr>
                      <m:t>的</m:t>
                    </m:r>
                  </m:oMath>
                </a14:m>
                <a:r>
                  <a:rPr lang="zh-CN" altLang="en-US" dirty="0"/>
                  <a:t>孤岛的最大功率</a:t>
                </a:r>
                <a:endParaRPr lang="en-US" altLang="zh-CN" dirty="0"/>
              </a:p>
            </p:txBody>
          </p:sp>
        </mc:Choice>
        <mc:Fallback xmlns="">
          <p:sp>
            <p:nvSpPr>
              <p:cNvPr id="43" name="矩形: 圆角 42">
                <a:extLst>
                  <a:ext uri="{FF2B5EF4-FFF2-40B4-BE49-F238E27FC236}">
                    <a16:creationId xmlns:a16="http://schemas.microsoft.com/office/drawing/2014/main" id="{C25BF3C9-F598-89BB-424F-C71CDF8471EF}"/>
                  </a:ext>
                </a:extLst>
              </p:cNvPr>
              <p:cNvSpPr>
                <a:spLocks noRot="1" noChangeAspect="1" noMove="1" noResize="1" noEditPoints="1" noAdjustHandles="1" noChangeArrowheads="1" noChangeShapeType="1" noTextEdit="1"/>
              </p:cNvSpPr>
              <p:nvPr/>
            </p:nvSpPr>
            <p:spPr>
              <a:xfrm>
                <a:off x="1291921" y="3153064"/>
                <a:ext cx="2233175" cy="1407419"/>
              </a:xfrm>
              <a:prstGeom prst="round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圆角 43">
                <a:extLst>
                  <a:ext uri="{FF2B5EF4-FFF2-40B4-BE49-F238E27FC236}">
                    <a16:creationId xmlns:a16="http://schemas.microsoft.com/office/drawing/2014/main" id="{8A9529BA-4AF3-CCCF-F940-818A531B0488}"/>
                  </a:ext>
                </a:extLst>
              </p:cNvPr>
              <p:cNvSpPr/>
              <p:nvPr/>
            </p:nvSpPr>
            <p:spPr>
              <a:xfrm>
                <a:off x="4976990" y="2220941"/>
                <a:ext cx="2233175" cy="1195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当前孤岛不为第</a:t>
                </a:r>
                <a14:m>
                  <m:oMath xmlns:m="http://schemas.openxmlformats.org/officeDocument/2006/math">
                    <m:r>
                      <a:rPr lang="en-US" altLang="zh-CN" b="0" i="1" smtClean="0">
                        <a:latin typeface="Cambria Math" panose="02040503050406030204" pitchFamily="18" charset="0"/>
                      </a:rPr>
                      <m:t>𝑖</m:t>
                    </m:r>
                  </m:oMath>
                </a14:m>
                <a:r>
                  <a:rPr lang="zh-CN" altLang="en-US" dirty="0"/>
                  <a:t>个负荷供电：</a:t>
                </a:r>
                <a:endParaRPr lang="en-US" altLang="zh-CN" dirty="0"/>
              </a:p>
              <a:p>
                <a:pPr algn="ctr"/>
                <a14:m>
                  <m:oMathPara xmlns:m="http://schemas.openxmlformats.org/officeDocument/2006/math">
                    <m:oMathParaPr>
                      <m:jc m:val="centerGroup"/>
                    </m:oMathParaPr>
                    <m:oMath xmlns:m="http://schemas.openxmlformats.org/officeDocument/2006/math">
                      <m:sSub>
                        <m:sSubPr>
                          <m:ctrlPr>
                            <a:rPr lang="zh-CN" altLang="zh-CN" sz="1800" i="1" kern="100" smtClean="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e>
                        <m:sub>
                          <m:d>
                            <m:dPr>
                              <m:begChr m:val="{"/>
                              <m:end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4" name="矩形: 圆角 43">
                <a:extLst>
                  <a:ext uri="{FF2B5EF4-FFF2-40B4-BE49-F238E27FC236}">
                    <a16:creationId xmlns:a16="http://schemas.microsoft.com/office/drawing/2014/main" id="{8A9529BA-4AF3-CCCF-F940-818A531B0488}"/>
                  </a:ext>
                </a:extLst>
              </p:cNvPr>
              <p:cNvSpPr>
                <a:spLocks noRot="1" noChangeAspect="1" noMove="1" noResize="1" noEditPoints="1" noAdjustHandles="1" noChangeArrowheads="1" noChangeShapeType="1" noTextEdit="1"/>
              </p:cNvSpPr>
              <p:nvPr/>
            </p:nvSpPr>
            <p:spPr>
              <a:xfrm>
                <a:off x="4976990" y="2220941"/>
                <a:ext cx="2233175" cy="1195471"/>
              </a:xfrm>
              <a:prstGeom prst="roundRect">
                <a:avLst/>
              </a:prstGeom>
              <a:blipFill>
                <a:blip r:embed="rId4"/>
                <a:stretch>
                  <a:fillRect/>
                </a:stretch>
              </a:blipFill>
            </p:spPr>
            <p:txBody>
              <a:bodyPr/>
              <a:lstStyle/>
              <a:p>
                <a:r>
                  <a:rPr lang="zh-CN" altLang="en-US">
                    <a:noFill/>
                  </a:rPr>
                  <a:t> </a:t>
                </a:r>
              </a:p>
            </p:txBody>
          </p:sp>
        </mc:Fallback>
      </mc:AlternateContent>
      <p:sp>
        <p:nvSpPr>
          <p:cNvPr id="45" name="矩形: 圆角 44">
            <a:extLst>
              <a:ext uri="{FF2B5EF4-FFF2-40B4-BE49-F238E27FC236}">
                <a16:creationId xmlns:a16="http://schemas.microsoft.com/office/drawing/2014/main" id="{12F49C9E-F069-E962-0778-578F15586C7C}"/>
              </a:ext>
            </a:extLst>
          </p:cNvPr>
          <p:cNvSpPr/>
          <p:nvPr/>
        </p:nvSpPr>
        <p:spPr>
          <a:xfrm>
            <a:off x="8833371" y="3455299"/>
            <a:ext cx="2141366" cy="11876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取两种情况功率更大的一种。将孤岛划分方案记录在关联矩阵中。</a:t>
            </a:r>
            <a:endParaRPr lang="en-US" altLang="zh-CN" dirty="0"/>
          </a:p>
        </p:txBody>
      </p:sp>
      <p:sp>
        <p:nvSpPr>
          <p:cNvPr id="48" name="文本框 47">
            <a:extLst>
              <a:ext uri="{FF2B5EF4-FFF2-40B4-BE49-F238E27FC236}">
                <a16:creationId xmlns:a16="http://schemas.microsoft.com/office/drawing/2014/main" id="{56725915-66D9-F8BF-5BA4-0A1717C88164}"/>
              </a:ext>
            </a:extLst>
          </p:cNvPr>
          <p:cNvSpPr txBox="1"/>
          <p:nvPr/>
        </p:nvSpPr>
        <p:spPr>
          <a:xfrm>
            <a:off x="4924030" y="1686101"/>
            <a:ext cx="2339094"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状态转移方程</a:t>
            </a:r>
          </a:p>
        </p:txBody>
      </p:sp>
      <mc:AlternateContent xmlns:mc="http://schemas.openxmlformats.org/markup-compatibility/2006" xmlns:a14="http://schemas.microsoft.com/office/drawing/2010/main">
        <mc:Choice Requires="a14">
          <p:sp>
            <p:nvSpPr>
              <p:cNvPr id="49" name="矩形: 圆角 48">
                <a:extLst>
                  <a:ext uri="{FF2B5EF4-FFF2-40B4-BE49-F238E27FC236}">
                    <a16:creationId xmlns:a16="http://schemas.microsoft.com/office/drawing/2014/main" id="{DCC41E54-97AF-02C0-29FE-020E1916DE57}"/>
                  </a:ext>
                </a:extLst>
              </p:cNvPr>
              <p:cNvSpPr/>
              <p:nvPr/>
            </p:nvSpPr>
            <p:spPr>
              <a:xfrm>
                <a:off x="4974646" y="4400625"/>
                <a:ext cx="2233175" cy="119547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当前孤岛为第</a:t>
                </a:r>
                <a14:m>
                  <m:oMath xmlns:m="http://schemas.openxmlformats.org/officeDocument/2006/math">
                    <m:r>
                      <a:rPr lang="en-US" altLang="zh-CN" b="0" i="1" smtClean="0">
                        <a:latin typeface="Cambria Math" panose="02040503050406030204" pitchFamily="18" charset="0"/>
                      </a:rPr>
                      <m:t>𝑖</m:t>
                    </m:r>
                  </m:oMath>
                </a14:m>
                <a:r>
                  <a:rPr lang="zh-CN" altLang="en-US" dirty="0"/>
                  <a:t>个负荷供电：</a:t>
                </a:r>
                <a:endParaRPr lang="en-US" altLang="zh-CN" dirty="0"/>
              </a:p>
              <a:p>
                <a:pPr algn="ct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𝑏</m:t>
                          </m:r>
                        </m:e>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𝑖</m:t>
                              </m:r>
                            </m:sub>
                          </m:sSub>
                          <m:r>
                            <a:rPr lang="en-US" altLang="zh-CN" i="1">
                              <a:latin typeface="Cambria Math" panose="02040503050406030204" pitchFamily="18" charset="0"/>
                            </a:rPr>
                            <m:t>}</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𝑃</m:t>
                          </m:r>
                        </m:e>
                        <m:sub>
                          <m:r>
                            <a:rPr lang="en-US" altLang="zh-CN" i="1">
                              <a:latin typeface="Cambria Math" panose="02040503050406030204" pitchFamily="18" charset="0"/>
                            </a:rPr>
                            <m:t>𝑖</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49" name="矩形: 圆角 48">
                <a:extLst>
                  <a:ext uri="{FF2B5EF4-FFF2-40B4-BE49-F238E27FC236}">
                    <a16:creationId xmlns:a16="http://schemas.microsoft.com/office/drawing/2014/main" id="{DCC41E54-97AF-02C0-29FE-020E1916DE57}"/>
                  </a:ext>
                </a:extLst>
              </p:cNvPr>
              <p:cNvSpPr>
                <a:spLocks noRot="1" noChangeAspect="1" noMove="1" noResize="1" noEditPoints="1" noAdjustHandles="1" noChangeArrowheads="1" noChangeShapeType="1" noTextEdit="1"/>
              </p:cNvSpPr>
              <p:nvPr/>
            </p:nvSpPr>
            <p:spPr>
              <a:xfrm>
                <a:off x="4974646" y="4400625"/>
                <a:ext cx="2233175" cy="1195471"/>
              </a:xfrm>
              <a:prstGeom prst="roundRect">
                <a:avLst/>
              </a:prstGeom>
              <a:blipFill>
                <a:blip r:embed="rId5"/>
                <a:stretch>
                  <a:fillRect/>
                </a:stretch>
              </a:blipFill>
            </p:spPr>
            <p:txBody>
              <a:bodyPr/>
              <a:lstStyle/>
              <a:p>
                <a:r>
                  <a:rPr lang="zh-CN" altLang="en-US">
                    <a:noFill/>
                  </a:rPr>
                  <a:t> </a:t>
                </a:r>
              </a:p>
            </p:txBody>
          </p:sp>
        </mc:Fallback>
      </mc:AlternateContent>
      <p:sp>
        <p:nvSpPr>
          <p:cNvPr id="50" name="文本框 49">
            <a:extLst>
              <a:ext uri="{FF2B5EF4-FFF2-40B4-BE49-F238E27FC236}">
                <a16:creationId xmlns:a16="http://schemas.microsoft.com/office/drawing/2014/main" id="{B799BA2B-96DF-CBBA-E68B-7B23C5092AB4}"/>
              </a:ext>
            </a:extLst>
          </p:cNvPr>
          <p:cNvSpPr txBox="1"/>
          <p:nvPr/>
        </p:nvSpPr>
        <p:spPr>
          <a:xfrm>
            <a:off x="4921686" y="3865785"/>
            <a:ext cx="2339094"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状态转移方程</a:t>
            </a:r>
          </a:p>
        </p:txBody>
      </p:sp>
      <p:sp>
        <p:nvSpPr>
          <p:cNvPr id="52" name="文本框 51">
            <a:extLst>
              <a:ext uri="{FF2B5EF4-FFF2-40B4-BE49-F238E27FC236}">
                <a16:creationId xmlns:a16="http://schemas.microsoft.com/office/drawing/2014/main" id="{9119C4A7-5272-46D3-0F9B-F493322C5FD9}"/>
              </a:ext>
            </a:extLst>
          </p:cNvPr>
          <p:cNvSpPr txBox="1"/>
          <p:nvPr/>
        </p:nvSpPr>
        <p:spPr>
          <a:xfrm>
            <a:off x="8914043" y="2919421"/>
            <a:ext cx="1980021"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最大化功率</a:t>
            </a:r>
          </a:p>
        </p:txBody>
      </p:sp>
    </p:spTree>
    <p:extLst>
      <p:ext uri="{BB962C8B-B14F-4D97-AF65-F5344CB8AC3E}">
        <p14:creationId xmlns:p14="http://schemas.microsoft.com/office/powerpoint/2010/main" val="12398202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3078019"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双供电网可靠性</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pic>
        <p:nvPicPr>
          <p:cNvPr id="3" name="内容占位符 3" descr="图示, 工程绘图">
            <a:extLst>
              <a:ext uri="{FF2B5EF4-FFF2-40B4-BE49-F238E27FC236}">
                <a16:creationId xmlns:a16="http://schemas.microsoft.com/office/drawing/2014/main" id="{87E68D06-22FC-1D90-4687-E5DA3D8AD43F}"/>
              </a:ext>
            </a:extLst>
          </p:cNvPr>
          <p:cNvPicPr>
            <a:picLocks noChangeAspect="1"/>
          </p:cNvPicPr>
          <p:nvPr/>
        </p:nvPicPr>
        <p:blipFill>
          <a:blip r:embed="rId3" cstate="print">
            <a:extLst>
              <a:ext uri="{28A0092B-C50C-407E-A947-70E740481C1C}">
                <a14:useLocalDpi xmlns:a14="http://schemas.microsoft.com/office/drawing/2010/main" val="0"/>
              </a:ext>
            </a:extLst>
          </a:blip>
          <a:srcRect l="6114" t="26368" r="1381" b="15192"/>
          <a:stretch>
            <a:fillRect/>
          </a:stretch>
        </p:blipFill>
        <p:spPr>
          <a:xfrm>
            <a:off x="1366559" y="1403076"/>
            <a:ext cx="9007775" cy="3192321"/>
          </a:xfrm>
          <a:prstGeom prst="rect">
            <a:avLst/>
          </a:prstGeom>
          <a:noFill/>
          <a:ln>
            <a:noFill/>
          </a:ln>
        </p:spPr>
      </p:pic>
      <p:grpSp>
        <p:nvGrpSpPr>
          <p:cNvPr id="12" name="组合 11">
            <a:extLst>
              <a:ext uri="{FF2B5EF4-FFF2-40B4-BE49-F238E27FC236}">
                <a16:creationId xmlns:a16="http://schemas.microsoft.com/office/drawing/2014/main" id="{529CB0B2-2212-9017-D93E-63AB70A906A4}"/>
              </a:ext>
            </a:extLst>
          </p:cNvPr>
          <p:cNvGrpSpPr/>
          <p:nvPr/>
        </p:nvGrpSpPr>
        <p:grpSpPr>
          <a:xfrm>
            <a:off x="6007996" y="731964"/>
            <a:ext cx="2010811" cy="594134"/>
            <a:chOff x="825910" y="2762865"/>
            <a:chExt cx="1927122" cy="594134"/>
          </a:xfrm>
        </p:grpSpPr>
        <p:sp>
          <p:nvSpPr>
            <p:cNvPr id="13" name="矩形: 圆角 12">
              <a:extLst>
                <a:ext uri="{FF2B5EF4-FFF2-40B4-BE49-F238E27FC236}">
                  <a16:creationId xmlns:a16="http://schemas.microsoft.com/office/drawing/2014/main" id="{0A0185E3-ED71-14D5-3BB1-3F5FB0716FF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FDF8C26B-B715-937D-EB8C-FB7602ECC970}"/>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以</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为例</a:t>
              </a:r>
            </a:p>
          </p:txBody>
        </p:sp>
      </p:gr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3C4D8706-E7BE-F138-2A84-D84EC18D43EB}"/>
                  </a:ext>
                </a:extLst>
              </p:cNvPr>
              <p:cNvSpPr txBox="1"/>
              <p:nvPr/>
            </p:nvSpPr>
            <p:spPr>
              <a:xfrm>
                <a:off x="-883" y="5006046"/>
                <a:ext cx="4137661" cy="16797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i="1">
                          <a:latin typeface="Cambria Math" panose="02040503050406030204" pitchFamily="18" charset="0"/>
                        </a:rPr>
                        <m:t>关联</m:t>
                      </m:r>
                      <m:r>
                        <a:rPr lang="zh-CN" altLang="en-US" sz="2800" i="1" smtClean="0">
                          <a:latin typeface="Cambria Math" panose="02040503050406030204" pitchFamily="18" charset="0"/>
                        </a:rPr>
                        <m:t>矩阵</m:t>
                      </m:r>
                      <m:r>
                        <a:rPr lang="zh-CN" altLang="en-US" sz="2800" i="1" smtClean="0">
                          <a:latin typeface="Cambria Math" panose="02040503050406030204" pitchFamily="18" charset="0"/>
                        </a:rPr>
                        <m:t>𝑀</m:t>
                      </m:r>
                      <m:r>
                        <a:rPr lang="zh-CN" altLang="en-US" sz="2800" i="0">
                          <a:latin typeface="Cambria Math" panose="02040503050406030204" pitchFamily="18" charset="0"/>
                        </a:rPr>
                        <m:t>=</m:t>
                      </m:r>
                      <m:d>
                        <m:dPr>
                          <m:begChr m:val="["/>
                          <m:endChr m:val="]"/>
                          <m:ctrlPr>
                            <a:rPr lang="zh-CN" altLang="en-US" sz="2800" i="1">
                              <a:solidFill>
                                <a:srgbClr val="836967"/>
                              </a:solidFill>
                              <a:latin typeface="Cambria Math" panose="02040503050406030204" pitchFamily="18" charset="0"/>
                            </a:rPr>
                          </m:ctrlPr>
                        </m:dPr>
                        <m:e>
                          <m:eqArr>
                            <m:eqArrPr>
                              <m:ctrlPr>
                                <a:rPr lang="zh-CN" altLang="en-US" sz="2800" i="1">
                                  <a:solidFill>
                                    <a:srgbClr val="836967"/>
                                  </a:solidFill>
                                  <a:latin typeface="Cambria Math" panose="02040503050406030204" pitchFamily="18" charset="0"/>
                                </a:rPr>
                              </m:ctrlPr>
                            </m:eqArrPr>
                            <m:e>
                              <m:r>
                                <a:rPr lang="zh-CN" altLang="en-US" sz="2800" i="0">
                                  <a:latin typeface="Cambria Math" panose="02040503050406030204" pitchFamily="18" charset="0"/>
                                </a:rPr>
                                <m:t>&amp;</m:t>
                              </m:r>
                              <m:m>
                                <m:mPr>
                                  <m:plcHide m:val="on"/>
                                  <m:mcs>
                                    <m:mc>
                                      <m:mcPr>
                                        <m:count m:val="3"/>
                                        <m:mcJc m:val="center"/>
                                      </m:mcPr>
                                    </m:mc>
                                  </m:mcs>
                                  <m:ctrlPr>
                                    <a:rPr lang="zh-CN" altLang="en-US" sz="2800" i="1">
                                      <a:solidFill>
                                        <a:srgbClr val="836967"/>
                                      </a:solidFill>
                                      <a:latin typeface="Cambria Math" panose="02040503050406030204" pitchFamily="18" charset="0"/>
                                    </a:rPr>
                                  </m:ctrlPr>
                                </m:mPr>
                                <m:mr>
                                  <m:e>
                                    <m:r>
                                      <a:rPr lang="zh-CN" altLang="en-US" sz="2800" i="0">
                                        <a:latin typeface="Cambria Math" panose="02040503050406030204" pitchFamily="18" charset="0"/>
                                      </a:rPr>
                                      <m:t>1</m:t>
                                    </m:r>
                                  </m:e>
                                  <m:e>
                                    <m:r>
                                      <a:rPr lang="zh-CN" altLang="en-US" sz="2800" i="0">
                                        <a:latin typeface="Cambria Math" panose="02040503050406030204" pitchFamily="18" charset="0"/>
                                      </a:rPr>
                                      <m:t>0</m:t>
                                    </m:r>
                                  </m:e>
                                  <m:e>
                                    <m:r>
                                      <a:rPr lang="zh-CN" altLang="en-US" sz="2800" i="0">
                                        <a:latin typeface="Cambria Math" panose="02040503050406030204" pitchFamily="18" charset="0"/>
                                      </a:rPr>
                                      <m:t>0</m:t>
                                    </m:r>
                                  </m:e>
                                </m:mr>
                                <m:mr>
                                  <m:e>
                                    <m:r>
                                      <a:rPr lang="zh-CN" altLang="en-US" sz="2800" i="0">
                                        <a:latin typeface="Cambria Math" panose="02040503050406030204" pitchFamily="18" charset="0"/>
                                      </a:rPr>
                                      <m:t>1</m:t>
                                    </m:r>
                                  </m:e>
                                  <m:e>
                                    <m:r>
                                      <a:rPr lang="zh-CN" altLang="en-US" sz="2800" i="0">
                                        <a:latin typeface="Cambria Math" panose="02040503050406030204" pitchFamily="18" charset="0"/>
                                      </a:rPr>
                                      <m:t>0</m:t>
                                    </m:r>
                                  </m:e>
                                  <m:e>
                                    <m:r>
                                      <a:rPr lang="zh-CN" altLang="en-US" sz="2800" i="0">
                                        <a:latin typeface="Cambria Math" panose="02040503050406030204" pitchFamily="18" charset="0"/>
                                      </a:rPr>
                                      <m:t>0</m:t>
                                    </m:r>
                                  </m:e>
                                </m:mr>
                                <m:mr>
                                  <m:e>
                                    <m:r>
                                      <a:rPr lang="zh-CN" altLang="en-US" sz="2800" i="0">
                                        <a:latin typeface="Cambria Math" panose="02040503050406030204" pitchFamily="18" charset="0"/>
                                      </a:rPr>
                                      <m:t>0</m:t>
                                    </m:r>
                                  </m:e>
                                  <m:e>
                                    <m:r>
                                      <a:rPr lang="zh-CN" altLang="en-US" sz="2800" i="0">
                                        <a:latin typeface="Cambria Math" panose="02040503050406030204" pitchFamily="18" charset="0"/>
                                      </a:rPr>
                                      <m:t>1</m:t>
                                    </m:r>
                                  </m:e>
                                  <m:e>
                                    <m:r>
                                      <a:rPr lang="zh-CN" altLang="en-US" sz="2800" i="0">
                                        <a:latin typeface="Cambria Math" panose="02040503050406030204" pitchFamily="18" charset="0"/>
                                      </a:rPr>
                                      <m:t>0</m:t>
                                    </m:r>
                                  </m:e>
                                </m:mr>
                              </m:m>
                            </m:e>
                            <m:e>
                              <m:r>
                                <a:rPr lang="zh-CN" altLang="en-US" sz="2800" i="0">
                                  <a:latin typeface="Cambria Math" panose="02040503050406030204" pitchFamily="18" charset="0"/>
                                </a:rPr>
                                <m:t>&amp;</m:t>
                              </m:r>
                              <m:m>
                                <m:mPr>
                                  <m:plcHide m:val="on"/>
                                  <m:mcs>
                                    <m:mc>
                                      <m:mcPr>
                                        <m:count m:val="3"/>
                                        <m:mcJc m:val="center"/>
                                      </m:mcPr>
                                    </m:mc>
                                  </m:mcs>
                                  <m:ctrlPr>
                                    <a:rPr lang="zh-CN" altLang="en-US" sz="2800" i="1">
                                      <a:solidFill>
                                        <a:srgbClr val="836967"/>
                                      </a:solidFill>
                                      <a:latin typeface="Cambria Math" panose="02040503050406030204" pitchFamily="18" charset="0"/>
                                    </a:rPr>
                                  </m:ctrlPr>
                                </m:mPr>
                                <m:mr>
                                  <m:e>
                                    <m:r>
                                      <a:rPr lang="zh-CN" altLang="en-US" sz="2800" i="0">
                                        <a:latin typeface="Cambria Math" panose="02040503050406030204" pitchFamily="18" charset="0"/>
                                      </a:rPr>
                                      <m:t>0</m:t>
                                    </m:r>
                                  </m:e>
                                  <m:e>
                                    <m:r>
                                      <a:rPr lang="zh-CN" altLang="en-US" sz="2800" i="0">
                                        <a:latin typeface="Cambria Math" panose="02040503050406030204" pitchFamily="18" charset="0"/>
                                      </a:rPr>
                                      <m:t>1</m:t>
                                    </m:r>
                                  </m:e>
                                  <m:e>
                                    <m:r>
                                      <a:rPr lang="zh-CN" altLang="en-US" sz="2800" i="0">
                                        <a:latin typeface="Cambria Math" panose="02040503050406030204" pitchFamily="18" charset="0"/>
                                      </a:rPr>
                                      <m:t>0</m:t>
                                    </m:r>
                                  </m:e>
                                </m:mr>
                              </m:m>
                            </m:e>
                          </m:eqArr>
                        </m:e>
                      </m:d>
                    </m:oMath>
                  </m:oMathPara>
                </a14:m>
                <a:endParaRPr lang="zh-CN" altLang="en-US" dirty="0"/>
              </a:p>
            </p:txBody>
          </p:sp>
        </mc:Choice>
        <mc:Fallback xmlns="">
          <p:sp>
            <p:nvSpPr>
              <p:cNvPr id="15" name="文本框 14">
                <a:extLst>
                  <a:ext uri="{FF2B5EF4-FFF2-40B4-BE49-F238E27FC236}">
                    <a16:creationId xmlns:a16="http://schemas.microsoft.com/office/drawing/2014/main" id="{3C4D8706-E7BE-F138-2A84-D84EC18D43EB}"/>
                  </a:ext>
                </a:extLst>
              </p:cNvPr>
              <p:cNvSpPr txBox="1">
                <a:spLocks noRot="1" noChangeAspect="1" noMove="1" noResize="1" noEditPoints="1" noAdjustHandles="1" noChangeArrowheads="1" noChangeShapeType="1" noTextEdit="1"/>
              </p:cNvSpPr>
              <p:nvPr/>
            </p:nvSpPr>
            <p:spPr>
              <a:xfrm>
                <a:off x="-883" y="5006046"/>
                <a:ext cx="4137661" cy="1679755"/>
              </a:xfrm>
              <a:prstGeom prst="rect">
                <a:avLst/>
              </a:prstGeom>
              <a:blipFill>
                <a:blip r:embed="rId4"/>
                <a:stretch>
                  <a:fillRect/>
                </a:stretch>
              </a:blipFill>
            </p:spPr>
            <p:txBody>
              <a:bodyPr/>
              <a:lstStyle/>
              <a:p>
                <a:r>
                  <a:rPr lang="zh-CN" altLang="en-US">
                    <a:noFill/>
                  </a:rPr>
                  <a:t> </a:t>
                </a:r>
              </a:p>
            </p:txBody>
          </p:sp>
        </mc:Fallback>
      </mc:AlternateContent>
      <p:grpSp>
        <p:nvGrpSpPr>
          <p:cNvPr id="16" name="组合 15">
            <a:extLst>
              <a:ext uri="{FF2B5EF4-FFF2-40B4-BE49-F238E27FC236}">
                <a16:creationId xmlns:a16="http://schemas.microsoft.com/office/drawing/2014/main" id="{76B34670-8790-AE24-4F14-AD774D51183B}"/>
              </a:ext>
            </a:extLst>
          </p:cNvPr>
          <p:cNvGrpSpPr/>
          <p:nvPr/>
        </p:nvGrpSpPr>
        <p:grpSpPr>
          <a:xfrm>
            <a:off x="4057249" y="5465666"/>
            <a:ext cx="2526430" cy="594134"/>
            <a:chOff x="886827" y="2732086"/>
            <a:chExt cx="1927122" cy="594134"/>
          </a:xfrm>
        </p:grpSpPr>
        <p:sp>
          <p:nvSpPr>
            <p:cNvPr id="17" name="矩形: 圆角 16">
              <a:extLst>
                <a:ext uri="{FF2B5EF4-FFF2-40B4-BE49-F238E27FC236}">
                  <a16:creationId xmlns:a16="http://schemas.microsoft.com/office/drawing/2014/main" id="{8B04B7D7-4737-ED9A-D92F-D0B87664042B}"/>
                </a:ext>
              </a:extLst>
            </p:cNvPr>
            <p:cNvSpPr/>
            <p:nvPr/>
          </p:nvSpPr>
          <p:spPr>
            <a:xfrm>
              <a:off x="886827" y="2732086"/>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948A2636-A220-5719-B6CF-A5596BDCADB1}"/>
                </a:ext>
              </a:extLst>
            </p:cNvPr>
            <p:cNvSpPr txBox="1"/>
            <p:nvPr/>
          </p:nvSpPr>
          <p:spPr>
            <a:xfrm>
              <a:off x="978359" y="2829101"/>
              <a:ext cx="1744057" cy="400105"/>
            </a:xfrm>
            <a:prstGeom prst="rect">
              <a:avLst/>
            </a:prstGeom>
            <a:noFill/>
          </p:spPr>
          <p:txBody>
            <a:bodyPr wrap="square" lIns="91436" tIns="45718" rIns="91436" bIns="45718"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Z3</a:t>
              </a:r>
              <a:r>
                <a:rPr lang="zh-CN" altLang="en-US" sz="2000" b="1" dirty="0">
                  <a:solidFill>
                    <a:schemeClr val="bg1"/>
                  </a:solidFill>
                  <a:latin typeface="微软雅黑" panose="020B0503020204020204" pitchFamily="34" charset="-122"/>
                  <a:ea typeface="微软雅黑" panose="020B0503020204020204" pitchFamily="34" charset="-122"/>
                </a:rPr>
                <a:t>正常供电的情况</a:t>
              </a:r>
            </a:p>
          </p:txBody>
        </p:sp>
      </p:grpSp>
      <p:grpSp>
        <p:nvGrpSpPr>
          <p:cNvPr id="20" name="组合 19">
            <a:extLst>
              <a:ext uri="{FF2B5EF4-FFF2-40B4-BE49-F238E27FC236}">
                <a16:creationId xmlns:a16="http://schemas.microsoft.com/office/drawing/2014/main" id="{24453AC2-53ED-D573-ABFC-626C8AF68AA3}"/>
              </a:ext>
            </a:extLst>
          </p:cNvPr>
          <p:cNvGrpSpPr/>
          <p:nvPr/>
        </p:nvGrpSpPr>
        <p:grpSpPr>
          <a:xfrm>
            <a:off x="6583679" y="4671352"/>
            <a:ext cx="668640" cy="537508"/>
            <a:chOff x="5389226" y="1217436"/>
            <a:chExt cx="976380" cy="807854"/>
          </a:xfrm>
        </p:grpSpPr>
        <p:sp>
          <p:nvSpPr>
            <p:cNvPr id="21" name="矩形 20">
              <a:extLst>
                <a:ext uri="{FF2B5EF4-FFF2-40B4-BE49-F238E27FC236}">
                  <a16:creationId xmlns:a16="http://schemas.microsoft.com/office/drawing/2014/main" id="{4E05079E-1CBF-9896-7DC4-8FDA0F6F7EB4}"/>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C7858BE2-6615-BF13-54C4-C1F916E3A335}"/>
                </a:ext>
              </a:extLst>
            </p:cNvPr>
            <p:cNvSpPr txBox="1"/>
            <p:nvPr/>
          </p:nvSpPr>
          <p:spPr>
            <a:xfrm>
              <a:off x="5389226" y="1217436"/>
              <a:ext cx="976380" cy="796252"/>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3" name="组合 22">
            <a:extLst>
              <a:ext uri="{FF2B5EF4-FFF2-40B4-BE49-F238E27FC236}">
                <a16:creationId xmlns:a16="http://schemas.microsoft.com/office/drawing/2014/main" id="{91ACCA5A-7936-C821-F0F1-4979869A1A78}"/>
              </a:ext>
            </a:extLst>
          </p:cNvPr>
          <p:cNvGrpSpPr/>
          <p:nvPr/>
        </p:nvGrpSpPr>
        <p:grpSpPr>
          <a:xfrm>
            <a:off x="6583678" y="5363245"/>
            <a:ext cx="668640" cy="562630"/>
            <a:chOff x="5389226" y="1217436"/>
            <a:chExt cx="976380" cy="845611"/>
          </a:xfrm>
        </p:grpSpPr>
        <p:sp>
          <p:nvSpPr>
            <p:cNvPr id="24" name="矩形 20">
              <a:extLst>
                <a:ext uri="{FF2B5EF4-FFF2-40B4-BE49-F238E27FC236}">
                  <a16:creationId xmlns:a16="http://schemas.microsoft.com/office/drawing/2014/main" id="{B8BFE658-3349-BACA-83E4-60886D943D25}"/>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7743A09C-0D78-63B5-7456-A8156413C307}"/>
                </a:ext>
              </a:extLst>
            </p:cNvPr>
            <p:cNvSpPr txBox="1"/>
            <p:nvPr/>
          </p:nvSpPr>
          <p:spPr>
            <a:xfrm>
              <a:off x="5389226" y="1217436"/>
              <a:ext cx="976380" cy="845611"/>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a:extLst>
              <a:ext uri="{FF2B5EF4-FFF2-40B4-BE49-F238E27FC236}">
                <a16:creationId xmlns:a16="http://schemas.microsoft.com/office/drawing/2014/main" id="{9B2A06B2-C5B8-FBDF-E7CA-11FD79C970D9}"/>
              </a:ext>
            </a:extLst>
          </p:cNvPr>
          <p:cNvGrpSpPr/>
          <p:nvPr/>
        </p:nvGrpSpPr>
        <p:grpSpPr>
          <a:xfrm>
            <a:off x="6583678" y="6055137"/>
            <a:ext cx="668640" cy="562630"/>
            <a:chOff x="5389226" y="1217436"/>
            <a:chExt cx="976380" cy="845611"/>
          </a:xfrm>
        </p:grpSpPr>
        <p:sp>
          <p:nvSpPr>
            <p:cNvPr id="27" name="矩形 20">
              <a:extLst>
                <a:ext uri="{FF2B5EF4-FFF2-40B4-BE49-F238E27FC236}">
                  <a16:creationId xmlns:a16="http://schemas.microsoft.com/office/drawing/2014/main" id="{A2B945AF-0628-5AC2-5E67-D3C590B375D4}"/>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a:extLst>
                <a:ext uri="{FF2B5EF4-FFF2-40B4-BE49-F238E27FC236}">
                  <a16:creationId xmlns:a16="http://schemas.microsoft.com/office/drawing/2014/main" id="{78A617A8-144D-F86A-0C52-AEEE2302A779}"/>
                </a:ext>
              </a:extLst>
            </p:cNvPr>
            <p:cNvSpPr txBox="1"/>
            <p:nvPr/>
          </p:nvSpPr>
          <p:spPr>
            <a:xfrm>
              <a:off x="5389226" y="1217436"/>
              <a:ext cx="976380" cy="845611"/>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31" name="组合 30">
            <a:extLst>
              <a:ext uri="{FF2B5EF4-FFF2-40B4-BE49-F238E27FC236}">
                <a16:creationId xmlns:a16="http://schemas.microsoft.com/office/drawing/2014/main" id="{E3604BC1-25FE-DBE8-B37D-09D1C41EA3E0}"/>
              </a:ext>
            </a:extLst>
          </p:cNvPr>
          <p:cNvGrpSpPr/>
          <p:nvPr/>
        </p:nvGrpSpPr>
        <p:grpSpPr>
          <a:xfrm>
            <a:off x="7633572" y="4660712"/>
            <a:ext cx="3078019" cy="594134"/>
            <a:chOff x="825910" y="2762865"/>
            <a:chExt cx="1927122" cy="594134"/>
          </a:xfrm>
        </p:grpSpPr>
        <p:sp>
          <p:nvSpPr>
            <p:cNvPr id="32" name="矩形: 圆角 31">
              <a:extLst>
                <a:ext uri="{FF2B5EF4-FFF2-40B4-BE49-F238E27FC236}">
                  <a16:creationId xmlns:a16="http://schemas.microsoft.com/office/drawing/2014/main" id="{DD212F83-4DAC-5DDA-CB34-601F193C6144}"/>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文本框 32">
              <a:extLst>
                <a:ext uri="{FF2B5EF4-FFF2-40B4-BE49-F238E27FC236}">
                  <a16:creationId xmlns:a16="http://schemas.microsoft.com/office/drawing/2014/main" id="{EB4788BB-025D-1B84-6014-979460810D67}"/>
                </a:ext>
              </a:extLst>
            </p:cNvPr>
            <p:cNvSpPr txBox="1"/>
            <p:nvPr/>
          </p:nvSpPr>
          <p:spPr>
            <a:xfrm>
              <a:off x="956937" y="2828473"/>
              <a:ext cx="1745195"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原供电网正常工作</a:t>
              </a:r>
            </a:p>
          </p:txBody>
        </p:sp>
      </p:grpSp>
      <p:sp>
        <p:nvSpPr>
          <p:cNvPr id="34" name="椭圆 33">
            <a:extLst>
              <a:ext uri="{FF2B5EF4-FFF2-40B4-BE49-F238E27FC236}">
                <a16:creationId xmlns:a16="http://schemas.microsoft.com/office/drawing/2014/main" id="{DF17B915-D8A5-B229-DF6B-92B3CB083DE2}"/>
              </a:ext>
            </a:extLst>
          </p:cNvPr>
          <p:cNvSpPr/>
          <p:nvPr/>
        </p:nvSpPr>
        <p:spPr>
          <a:xfrm>
            <a:off x="2074607" y="1502300"/>
            <a:ext cx="1445623" cy="6373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箭头连接符 35">
            <a:extLst>
              <a:ext uri="{FF2B5EF4-FFF2-40B4-BE49-F238E27FC236}">
                <a16:creationId xmlns:a16="http://schemas.microsoft.com/office/drawing/2014/main" id="{84E3A9EC-EA1D-411C-E978-B1CF73A3ABCC}"/>
              </a:ext>
            </a:extLst>
          </p:cNvPr>
          <p:cNvCxnSpPr>
            <a:cxnSpLocks/>
          </p:cNvCxnSpPr>
          <p:nvPr/>
        </p:nvCxnSpPr>
        <p:spPr>
          <a:xfrm>
            <a:off x="1851080" y="1943725"/>
            <a:ext cx="6167727" cy="0"/>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F8322E04-5EBA-E121-4DA8-1463CDB25D7E}"/>
              </a:ext>
            </a:extLst>
          </p:cNvPr>
          <p:cNvCxnSpPr>
            <a:cxnSpLocks/>
          </p:cNvCxnSpPr>
          <p:nvPr/>
        </p:nvCxnSpPr>
        <p:spPr>
          <a:xfrm>
            <a:off x="8267718" y="1943725"/>
            <a:ext cx="0" cy="69497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BD2CC12B-BA2B-E862-0172-A59076B7218F}"/>
              </a:ext>
            </a:extLst>
          </p:cNvPr>
          <p:cNvCxnSpPr>
            <a:cxnSpLocks/>
          </p:cNvCxnSpPr>
          <p:nvPr/>
        </p:nvCxnSpPr>
        <p:spPr>
          <a:xfrm flipH="1">
            <a:off x="7252318" y="2801520"/>
            <a:ext cx="845583" cy="960583"/>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7707A6C-5094-8559-CB2E-5E70A4C6F3E6}"/>
              </a:ext>
            </a:extLst>
          </p:cNvPr>
          <p:cNvCxnSpPr>
            <a:cxnSpLocks/>
          </p:cNvCxnSpPr>
          <p:nvPr/>
        </p:nvCxnSpPr>
        <p:spPr>
          <a:xfrm flipV="1">
            <a:off x="5856982" y="1943725"/>
            <a:ext cx="0" cy="2494632"/>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1B66A874-E362-2D13-D97C-9BF322A3E7A5}"/>
              </a:ext>
            </a:extLst>
          </p:cNvPr>
          <p:cNvCxnSpPr>
            <a:cxnSpLocks/>
          </p:cNvCxnSpPr>
          <p:nvPr/>
        </p:nvCxnSpPr>
        <p:spPr>
          <a:xfrm flipV="1">
            <a:off x="5990487" y="2032782"/>
            <a:ext cx="2028320" cy="7959"/>
          </a:xfrm>
          <a:prstGeom prst="straightConnector1">
            <a:avLst/>
          </a:prstGeom>
          <a:ln w="635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椭圆 50">
            <a:extLst>
              <a:ext uri="{FF2B5EF4-FFF2-40B4-BE49-F238E27FC236}">
                <a16:creationId xmlns:a16="http://schemas.microsoft.com/office/drawing/2014/main" id="{D538E71C-241A-7A3A-1BB8-4908BBF79ECC}"/>
              </a:ext>
            </a:extLst>
          </p:cNvPr>
          <p:cNvSpPr/>
          <p:nvPr/>
        </p:nvSpPr>
        <p:spPr>
          <a:xfrm>
            <a:off x="3725539" y="1502300"/>
            <a:ext cx="2016037" cy="6373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B8DF6EEA-8156-C0BC-A16F-C278E551B745}"/>
              </a:ext>
            </a:extLst>
          </p:cNvPr>
          <p:cNvSpPr/>
          <p:nvPr/>
        </p:nvSpPr>
        <p:spPr>
          <a:xfrm>
            <a:off x="5929876" y="1538197"/>
            <a:ext cx="2088931" cy="637322"/>
          </a:xfrm>
          <a:prstGeom prst="ellipse">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38778A9C-909F-794B-A3B2-F6899F58E97C}"/>
              </a:ext>
            </a:extLst>
          </p:cNvPr>
          <p:cNvGrpSpPr/>
          <p:nvPr/>
        </p:nvGrpSpPr>
        <p:grpSpPr>
          <a:xfrm>
            <a:off x="7626297" y="5328135"/>
            <a:ext cx="3927391" cy="594134"/>
            <a:chOff x="825910" y="2762865"/>
            <a:chExt cx="1927122" cy="594134"/>
          </a:xfrm>
        </p:grpSpPr>
        <p:sp>
          <p:nvSpPr>
            <p:cNvPr id="56" name="矩形: 圆角 55">
              <a:extLst>
                <a:ext uri="{FF2B5EF4-FFF2-40B4-BE49-F238E27FC236}">
                  <a16:creationId xmlns:a16="http://schemas.microsoft.com/office/drawing/2014/main" id="{4D7105CC-2A84-4410-00B7-94265D8213E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a:extLst>
                <a:ext uri="{FF2B5EF4-FFF2-40B4-BE49-F238E27FC236}">
                  <a16:creationId xmlns:a16="http://schemas.microsoft.com/office/drawing/2014/main" id="{6000A2D8-C49B-EDAD-EE34-4E35E0B50FF9}"/>
                </a:ext>
              </a:extLst>
            </p:cNvPr>
            <p:cNvSpPr txBox="1"/>
            <p:nvPr/>
          </p:nvSpPr>
          <p:spPr>
            <a:xfrm>
              <a:off x="897551" y="2848903"/>
              <a:ext cx="1855481" cy="461661"/>
            </a:xfrm>
            <a:prstGeom prst="rect">
              <a:avLst/>
            </a:prstGeom>
            <a:noFill/>
          </p:spPr>
          <p:txBody>
            <a:bodyPr wrap="square" lIns="91436" tIns="45718" rIns="91436" bIns="45718"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L1</a:t>
              </a:r>
              <a:r>
                <a:rPr lang="zh-CN" altLang="en-US" sz="2400" b="1" dirty="0">
                  <a:solidFill>
                    <a:schemeClr val="bg1"/>
                  </a:solidFill>
                  <a:latin typeface="微软雅黑" panose="020B0503020204020204" pitchFamily="34" charset="-122"/>
                  <a:ea typeface="微软雅黑" panose="020B0503020204020204" pitchFamily="34" charset="-122"/>
                </a:rPr>
                <a:t>发生故障，</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纳入孤岛</a:t>
              </a:r>
            </a:p>
          </p:txBody>
        </p:sp>
      </p:grpSp>
      <p:grpSp>
        <p:nvGrpSpPr>
          <p:cNvPr id="58" name="组合 57">
            <a:extLst>
              <a:ext uri="{FF2B5EF4-FFF2-40B4-BE49-F238E27FC236}">
                <a16:creationId xmlns:a16="http://schemas.microsoft.com/office/drawing/2014/main" id="{B7A84244-0B11-30FF-F529-D07A33E76BCF}"/>
              </a:ext>
            </a:extLst>
          </p:cNvPr>
          <p:cNvGrpSpPr/>
          <p:nvPr/>
        </p:nvGrpSpPr>
        <p:grpSpPr>
          <a:xfrm>
            <a:off x="7626296" y="6046375"/>
            <a:ext cx="3927391" cy="594134"/>
            <a:chOff x="825910" y="2762865"/>
            <a:chExt cx="1927122" cy="594134"/>
          </a:xfrm>
        </p:grpSpPr>
        <p:sp>
          <p:nvSpPr>
            <p:cNvPr id="59" name="矩形: 圆角 58">
              <a:extLst>
                <a:ext uri="{FF2B5EF4-FFF2-40B4-BE49-F238E27FC236}">
                  <a16:creationId xmlns:a16="http://schemas.microsoft.com/office/drawing/2014/main" id="{546D381B-B856-67C1-90F9-43E31943ABC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a:extLst>
                <a:ext uri="{FF2B5EF4-FFF2-40B4-BE49-F238E27FC236}">
                  <a16:creationId xmlns:a16="http://schemas.microsoft.com/office/drawing/2014/main" id="{74AD05E9-C4C4-357A-E56C-56AC17DFB3BB}"/>
                </a:ext>
              </a:extLst>
            </p:cNvPr>
            <p:cNvSpPr txBox="1"/>
            <p:nvPr/>
          </p:nvSpPr>
          <p:spPr>
            <a:xfrm>
              <a:off x="897551" y="2848903"/>
              <a:ext cx="1855481" cy="461661"/>
            </a:xfrm>
            <a:prstGeom prst="rect">
              <a:avLst/>
            </a:prstGeom>
            <a:noFill/>
          </p:spPr>
          <p:txBody>
            <a:bodyPr wrap="square" lIns="91436" tIns="45718" rIns="91436" bIns="45718"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L2</a:t>
              </a:r>
              <a:r>
                <a:rPr lang="zh-CN" altLang="en-US" sz="2400" b="1" dirty="0">
                  <a:solidFill>
                    <a:schemeClr val="bg1"/>
                  </a:solidFill>
                  <a:latin typeface="微软雅黑" panose="020B0503020204020204" pitchFamily="34" charset="-122"/>
                  <a:ea typeface="微软雅黑" panose="020B0503020204020204" pitchFamily="34" charset="-122"/>
                </a:rPr>
                <a:t>发生故障，</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纳入孤岛</a:t>
              </a:r>
            </a:p>
          </p:txBody>
        </p:sp>
      </p:grpSp>
      <p:sp>
        <p:nvSpPr>
          <p:cNvPr id="61" name="椭圆 60">
            <a:extLst>
              <a:ext uri="{FF2B5EF4-FFF2-40B4-BE49-F238E27FC236}">
                <a16:creationId xmlns:a16="http://schemas.microsoft.com/office/drawing/2014/main" id="{71F018A2-9BA0-1A20-5B6B-8C9D3B2CC4A8}"/>
              </a:ext>
            </a:extLst>
          </p:cNvPr>
          <p:cNvSpPr/>
          <p:nvPr/>
        </p:nvSpPr>
        <p:spPr>
          <a:xfrm>
            <a:off x="2373757" y="5875834"/>
            <a:ext cx="460042" cy="407187"/>
          </a:xfrm>
          <a:prstGeom prst="ellipse">
            <a:avLst/>
          </a:prstGeom>
          <a:noFill/>
          <a:ln w="50800">
            <a:solidFill>
              <a:srgbClr val="549E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9AA14E75-9E88-C2FB-1F7E-82F696A776CA}"/>
              </a:ext>
            </a:extLst>
          </p:cNvPr>
          <p:cNvSpPr txBox="1"/>
          <p:nvPr/>
        </p:nvSpPr>
        <p:spPr>
          <a:xfrm>
            <a:off x="9342012" y="2507704"/>
            <a:ext cx="1554031"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以</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为例</a:t>
            </a:r>
          </a:p>
        </p:txBody>
      </p:sp>
      <p:sp>
        <p:nvSpPr>
          <p:cNvPr id="65" name="乘号 64">
            <a:extLst>
              <a:ext uri="{FF2B5EF4-FFF2-40B4-BE49-F238E27FC236}">
                <a16:creationId xmlns:a16="http://schemas.microsoft.com/office/drawing/2014/main" id="{D6312765-871E-1213-422F-B2E842B127B3}"/>
              </a:ext>
            </a:extLst>
          </p:cNvPr>
          <p:cNvSpPr/>
          <p:nvPr/>
        </p:nvSpPr>
        <p:spPr>
          <a:xfrm>
            <a:off x="11553687" y="5347493"/>
            <a:ext cx="611465" cy="594134"/>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9" name="组合 68">
            <a:extLst>
              <a:ext uri="{FF2B5EF4-FFF2-40B4-BE49-F238E27FC236}">
                <a16:creationId xmlns:a16="http://schemas.microsoft.com/office/drawing/2014/main" id="{EBF4CB99-FE0E-E208-038B-13FD2F72AE3E}"/>
              </a:ext>
            </a:extLst>
          </p:cNvPr>
          <p:cNvGrpSpPr/>
          <p:nvPr/>
        </p:nvGrpSpPr>
        <p:grpSpPr>
          <a:xfrm>
            <a:off x="11582705" y="6102061"/>
            <a:ext cx="689920" cy="522363"/>
            <a:chOff x="9841683" y="3353658"/>
            <a:chExt cx="792475" cy="577007"/>
          </a:xfrm>
        </p:grpSpPr>
        <p:sp>
          <p:nvSpPr>
            <p:cNvPr id="67" name="减号 66">
              <a:extLst>
                <a:ext uri="{FF2B5EF4-FFF2-40B4-BE49-F238E27FC236}">
                  <a16:creationId xmlns:a16="http://schemas.microsoft.com/office/drawing/2014/main" id="{3F0E7A4C-38C1-BC89-677A-D1149E9B7A43}"/>
                </a:ext>
              </a:extLst>
            </p:cNvPr>
            <p:cNvSpPr/>
            <p:nvPr/>
          </p:nvSpPr>
          <p:spPr>
            <a:xfrm rot="19074580">
              <a:off x="9874947" y="3353658"/>
              <a:ext cx="759211" cy="533491"/>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减号 67">
              <a:extLst>
                <a:ext uri="{FF2B5EF4-FFF2-40B4-BE49-F238E27FC236}">
                  <a16:creationId xmlns:a16="http://schemas.microsoft.com/office/drawing/2014/main" id="{A9697978-3DF3-94B8-6E31-834CB82846CC}"/>
                </a:ext>
              </a:extLst>
            </p:cNvPr>
            <p:cNvSpPr/>
            <p:nvPr/>
          </p:nvSpPr>
          <p:spPr>
            <a:xfrm rot="2612418">
              <a:off x="9841683" y="3397174"/>
              <a:ext cx="373242" cy="533491"/>
            </a:xfrm>
            <a:prstGeom prst="mathMinus">
              <a:avLst>
                <a:gd name="adj1" fmla="val 337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0" name="椭圆 69">
            <a:extLst>
              <a:ext uri="{FF2B5EF4-FFF2-40B4-BE49-F238E27FC236}">
                <a16:creationId xmlns:a16="http://schemas.microsoft.com/office/drawing/2014/main" id="{CE2B3C77-E4BD-D844-2511-0834D5438F29}"/>
              </a:ext>
            </a:extLst>
          </p:cNvPr>
          <p:cNvSpPr/>
          <p:nvPr/>
        </p:nvSpPr>
        <p:spPr>
          <a:xfrm>
            <a:off x="2956790" y="5900754"/>
            <a:ext cx="460042" cy="407187"/>
          </a:xfrm>
          <a:prstGeom prst="ellipse">
            <a:avLst/>
          </a:prstGeom>
          <a:noFill/>
          <a:ln w="50800">
            <a:solidFill>
              <a:srgbClr val="549E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5127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3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3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61"/>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43"/>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38"/>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48"/>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45"/>
                                        </p:tgtEl>
                                        <p:attrNameLst>
                                          <p:attrName>style.visibility</p:attrName>
                                        </p:attrNameLst>
                                      </p:cBhvr>
                                      <p:to>
                                        <p:strVal val="hidden"/>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34"/>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4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8"/>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4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69"/>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grpId="1" nodeType="clickEffect">
                                  <p:stCondLst>
                                    <p:cond delay="0"/>
                                  </p:stCondLst>
                                  <p:childTnLst>
                                    <p:set>
                                      <p:cBhvr>
                                        <p:cTn id="110" dur="1" fill="hold">
                                          <p:stCondLst>
                                            <p:cond delay="0"/>
                                          </p:stCondLst>
                                        </p:cTn>
                                        <p:tgtEl>
                                          <p:spTgt spid="70"/>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1" presetClass="exit" presetSubtype="0" fill="hold" nodeType="clickEffect">
                                  <p:stCondLst>
                                    <p:cond delay="0"/>
                                  </p:stCondLst>
                                  <p:childTnLst>
                                    <p:set>
                                      <p:cBhvr>
                                        <p:cTn id="114" dur="1" fill="hold">
                                          <p:stCondLst>
                                            <p:cond delay="0"/>
                                          </p:stCondLst>
                                        </p:cTn>
                                        <p:tgtEl>
                                          <p:spTgt spid="43"/>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 presetClass="exit" presetSubtype="0" fill="hold" nodeType="clickEffect">
                                  <p:stCondLst>
                                    <p:cond delay="0"/>
                                  </p:stCondLst>
                                  <p:childTnLst>
                                    <p:set>
                                      <p:cBhvr>
                                        <p:cTn id="118" dur="1" fill="hold">
                                          <p:stCondLst>
                                            <p:cond delay="0"/>
                                          </p:stCondLst>
                                        </p:cTn>
                                        <p:tgtEl>
                                          <p:spTgt spid="38"/>
                                        </p:tgtEl>
                                        <p:attrNameLst>
                                          <p:attrName>style.visibility</p:attrName>
                                        </p:attrNameLst>
                                      </p:cBhvr>
                                      <p:to>
                                        <p:strVal val="hidden"/>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nodeType="clickEffect">
                                  <p:stCondLst>
                                    <p:cond delay="0"/>
                                  </p:stCondLst>
                                  <p:childTnLst>
                                    <p:set>
                                      <p:cBhvr>
                                        <p:cTn id="122" dur="1" fill="hold">
                                          <p:stCondLst>
                                            <p:cond delay="0"/>
                                          </p:stCondLst>
                                        </p:cTn>
                                        <p:tgtEl>
                                          <p:spTgt spid="48"/>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1" presetClass="exit" presetSubtype="0" fill="hold" nodeType="clickEffect">
                                  <p:stCondLst>
                                    <p:cond delay="0"/>
                                  </p:stCondLst>
                                  <p:childTnLst>
                                    <p:set>
                                      <p:cBhvr>
                                        <p:cTn id="126" dur="1" fill="hold">
                                          <p:stCondLst>
                                            <p:cond delay="0"/>
                                          </p:stCondLst>
                                        </p:cTn>
                                        <p:tgtEl>
                                          <p:spTgt spid="45"/>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51"/>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54"/>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45"/>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xit" presetSubtype="0" fill="hold" nodeType="clickEffect">
                                  <p:stCondLst>
                                    <p:cond delay="0"/>
                                  </p:stCondLst>
                                  <p:childTnLst>
                                    <p:set>
                                      <p:cBhvr>
                                        <p:cTn id="142" dur="1" fill="hold">
                                          <p:stCondLst>
                                            <p:cond delay="0"/>
                                          </p:stCondLst>
                                        </p:cTn>
                                        <p:tgtEl>
                                          <p:spTgt spid="45"/>
                                        </p:tgtEl>
                                        <p:attrNameLst>
                                          <p:attrName>style.visibility</p:attrName>
                                        </p:attrNameLst>
                                      </p:cBhvr>
                                      <p:to>
                                        <p:strVal val="hidden"/>
                                      </p:to>
                                    </p:set>
                                  </p:childTnLst>
                                </p:cTn>
                              </p:par>
                            </p:childTnLst>
                          </p:cTn>
                        </p:par>
                      </p:childTnLst>
                    </p:cTn>
                  </p:par>
                  <p:par>
                    <p:cTn id="143" fill="hold">
                      <p:stCondLst>
                        <p:cond delay="indefinite"/>
                      </p:stCondLst>
                      <p:childTnLst>
                        <p:par>
                          <p:cTn id="144" fill="hold">
                            <p:stCondLst>
                              <p:cond delay="0"/>
                            </p:stCondLst>
                            <p:childTnLst>
                              <p:par>
                                <p:cTn id="145" presetID="1" presetClass="exit" presetSubtype="0" fill="hold" grpId="3" nodeType="clickEffect">
                                  <p:stCondLst>
                                    <p:cond delay="0"/>
                                  </p:stCondLst>
                                  <p:childTnLst>
                                    <p:set>
                                      <p:cBhvr>
                                        <p:cTn id="146" dur="1" fill="hold">
                                          <p:stCondLst>
                                            <p:cond delay="0"/>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51" grpId="0" animBg="1"/>
      <p:bldP spid="51" grpId="1" animBg="1"/>
      <p:bldP spid="54" grpId="0" animBg="1"/>
      <p:bldP spid="54" grpId="3" animBg="1"/>
      <p:bldP spid="61" grpId="0" animBg="1"/>
      <p:bldP spid="61" grpId="1" animBg="1"/>
      <p:bldP spid="65" grpId="0" animBg="1"/>
      <p:bldP spid="70" grpId="0" animBg="1"/>
      <p:bldP spid="70"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3078019"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双供电网可靠性</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grpSp>
        <p:nvGrpSpPr>
          <p:cNvPr id="38" name="组合 37">
            <a:extLst>
              <a:ext uri="{FF2B5EF4-FFF2-40B4-BE49-F238E27FC236}">
                <a16:creationId xmlns:a16="http://schemas.microsoft.com/office/drawing/2014/main" id="{757CE4DE-8E48-0A48-AA75-A0A32BB5F6ED}"/>
              </a:ext>
            </a:extLst>
          </p:cNvPr>
          <p:cNvGrpSpPr/>
          <p:nvPr/>
        </p:nvGrpSpPr>
        <p:grpSpPr>
          <a:xfrm>
            <a:off x="70667" y="2203010"/>
            <a:ext cx="2526430" cy="594134"/>
            <a:chOff x="886827" y="2732086"/>
            <a:chExt cx="1927122" cy="594134"/>
          </a:xfrm>
        </p:grpSpPr>
        <p:sp>
          <p:nvSpPr>
            <p:cNvPr id="39" name="矩形: 圆角 38">
              <a:extLst>
                <a:ext uri="{FF2B5EF4-FFF2-40B4-BE49-F238E27FC236}">
                  <a16:creationId xmlns:a16="http://schemas.microsoft.com/office/drawing/2014/main" id="{4F47FB2F-FD65-32B3-40AF-BAE742A07E19}"/>
                </a:ext>
              </a:extLst>
            </p:cNvPr>
            <p:cNvSpPr/>
            <p:nvPr/>
          </p:nvSpPr>
          <p:spPr>
            <a:xfrm>
              <a:off x="886827" y="2732086"/>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9173BC29-D08E-A713-FEBC-6D3DB51B8D7F}"/>
                </a:ext>
              </a:extLst>
            </p:cNvPr>
            <p:cNvSpPr txBox="1"/>
            <p:nvPr/>
          </p:nvSpPr>
          <p:spPr>
            <a:xfrm>
              <a:off x="978359" y="2829101"/>
              <a:ext cx="1744057" cy="400105"/>
            </a:xfrm>
            <a:prstGeom prst="rect">
              <a:avLst/>
            </a:prstGeom>
            <a:noFill/>
          </p:spPr>
          <p:txBody>
            <a:bodyPr wrap="square" lIns="91436" tIns="45718" rIns="91436" bIns="45718"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Z3</a:t>
              </a:r>
              <a:r>
                <a:rPr lang="zh-CN" altLang="en-US" sz="2000" b="1" dirty="0">
                  <a:solidFill>
                    <a:schemeClr val="bg1"/>
                  </a:solidFill>
                  <a:latin typeface="微软雅黑" panose="020B0503020204020204" pitchFamily="34" charset="-122"/>
                  <a:ea typeface="微软雅黑" panose="020B0503020204020204" pitchFamily="34" charset="-122"/>
                </a:rPr>
                <a:t>正常供电的情况</a:t>
              </a:r>
            </a:p>
          </p:txBody>
        </p:sp>
      </p:grpSp>
      <p:grpSp>
        <p:nvGrpSpPr>
          <p:cNvPr id="43" name="组合 42">
            <a:extLst>
              <a:ext uri="{FF2B5EF4-FFF2-40B4-BE49-F238E27FC236}">
                <a16:creationId xmlns:a16="http://schemas.microsoft.com/office/drawing/2014/main" id="{96FC5796-B786-01A0-815E-72DFF0BA6F09}"/>
              </a:ext>
            </a:extLst>
          </p:cNvPr>
          <p:cNvGrpSpPr/>
          <p:nvPr/>
        </p:nvGrpSpPr>
        <p:grpSpPr>
          <a:xfrm>
            <a:off x="2597097" y="1408696"/>
            <a:ext cx="668640" cy="537508"/>
            <a:chOff x="5389226" y="1217436"/>
            <a:chExt cx="976380" cy="807854"/>
          </a:xfrm>
        </p:grpSpPr>
        <p:sp>
          <p:nvSpPr>
            <p:cNvPr id="44" name="矩形 20">
              <a:extLst>
                <a:ext uri="{FF2B5EF4-FFF2-40B4-BE49-F238E27FC236}">
                  <a16:creationId xmlns:a16="http://schemas.microsoft.com/office/drawing/2014/main" id="{603A088C-5394-C630-6259-6D963093656D}"/>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C42AE773-5157-CA71-3EC5-AD57953447A9}"/>
                </a:ext>
              </a:extLst>
            </p:cNvPr>
            <p:cNvSpPr txBox="1"/>
            <p:nvPr/>
          </p:nvSpPr>
          <p:spPr>
            <a:xfrm>
              <a:off x="5389226" y="1217436"/>
              <a:ext cx="976380" cy="796252"/>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CAAE22C5-D923-EB58-F393-3BC0839A7DDC}"/>
              </a:ext>
            </a:extLst>
          </p:cNvPr>
          <p:cNvGrpSpPr/>
          <p:nvPr/>
        </p:nvGrpSpPr>
        <p:grpSpPr>
          <a:xfrm>
            <a:off x="2597096" y="2100589"/>
            <a:ext cx="668640" cy="562630"/>
            <a:chOff x="5389226" y="1217436"/>
            <a:chExt cx="976380" cy="845611"/>
          </a:xfrm>
        </p:grpSpPr>
        <p:sp>
          <p:nvSpPr>
            <p:cNvPr id="47" name="矩形 20">
              <a:extLst>
                <a:ext uri="{FF2B5EF4-FFF2-40B4-BE49-F238E27FC236}">
                  <a16:creationId xmlns:a16="http://schemas.microsoft.com/office/drawing/2014/main" id="{29361FC5-43CD-3728-CC18-2E48F1D0E15A}"/>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924E95F7-E48E-346A-307E-BCCA720FBFD4}"/>
                </a:ext>
              </a:extLst>
            </p:cNvPr>
            <p:cNvSpPr txBox="1"/>
            <p:nvPr/>
          </p:nvSpPr>
          <p:spPr>
            <a:xfrm>
              <a:off x="5389226" y="1217436"/>
              <a:ext cx="976380" cy="845611"/>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49" name="组合 48">
            <a:extLst>
              <a:ext uri="{FF2B5EF4-FFF2-40B4-BE49-F238E27FC236}">
                <a16:creationId xmlns:a16="http://schemas.microsoft.com/office/drawing/2014/main" id="{C3B56E3D-5E79-29AA-A849-4681133D7759}"/>
              </a:ext>
            </a:extLst>
          </p:cNvPr>
          <p:cNvGrpSpPr/>
          <p:nvPr/>
        </p:nvGrpSpPr>
        <p:grpSpPr>
          <a:xfrm>
            <a:off x="2597096" y="2792481"/>
            <a:ext cx="668640" cy="562630"/>
            <a:chOff x="5389226" y="1217436"/>
            <a:chExt cx="976380" cy="845611"/>
          </a:xfrm>
        </p:grpSpPr>
        <p:sp>
          <p:nvSpPr>
            <p:cNvPr id="50" name="矩形 20">
              <a:extLst>
                <a:ext uri="{FF2B5EF4-FFF2-40B4-BE49-F238E27FC236}">
                  <a16:creationId xmlns:a16="http://schemas.microsoft.com/office/drawing/2014/main" id="{B328BB60-1AA4-EF80-EFA8-9C56A70677C4}"/>
                </a:ext>
              </a:extLst>
            </p:cNvPr>
            <p:cNvSpPr/>
            <p:nvPr/>
          </p:nvSpPr>
          <p:spPr>
            <a:xfrm>
              <a:off x="5493421" y="1257300"/>
              <a:ext cx="767990" cy="767990"/>
            </a:xfrm>
            <a:prstGeom prst="ellipse">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文本框 50">
              <a:extLst>
                <a:ext uri="{FF2B5EF4-FFF2-40B4-BE49-F238E27FC236}">
                  <a16:creationId xmlns:a16="http://schemas.microsoft.com/office/drawing/2014/main" id="{A5D41869-4EEA-1D79-35C6-B85143F60D19}"/>
                </a:ext>
              </a:extLst>
            </p:cNvPr>
            <p:cNvSpPr txBox="1"/>
            <p:nvPr/>
          </p:nvSpPr>
          <p:spPr>
            <a:xfrm>
              <a:off x="5389226" y="1217436"/>
              <a:ext cx="976380" cy="845611"/>
            </a:xfrm>
            <a:prstGeom prst="ellipse">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grpSp>
        <p:nvGrpSpPr>
          <p:cNvPr id="52" name="组合 51">
            <a:extLst>
              <a:ext uri="{FF2B5EF4-FFF2-40B4-BE49-F238E27FC236}">
                <a16:creationId xmlns:a16="http://schemas.microsoft.com/office/drawing/2014/main" id="{F135FDC5-DDBF-D706-F923-2D18209BAA19}"/>
              </a:ext>
            </a:extLst>
          </p:cNvPr>
          <p:cNvGrpSpPr/>
          <p:nvPr/>
        </p:nvGrpSpPr>
        <p:grpSpPr>
          <a:xfrm>
            <a:off x="3646990" y="1398056"/>
            <a:ext cx="3078019" cy="594134"/>
            <a:chOff x="825910" y="2762865"/>
            <a:chExt cx="1927122" cy="594134"/>
          </a:xfrm>
        </p:grpSpPr>
        <p:sp>
          <p:nvSpPr>
            <p:cNvPr id="53" name="矩形: 圆角 52">
              <a:extLst>
                <a:ext uri="{FF2B5EF4-FFF2-40B4-BE49-F238E27FC236}">
                  <a16:creationId xmlns:a16="http://schemas.microsoft.com/office/drawing/2014/main" id="{D70521CD-DE31-9947-08B1-0D376D422AD3}"/>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文本框 53">
              <a:extLst>
                <a:ext uri="{FF2B5EF4-FFF2-40B4-BE49-F238E27FC236}">
                  <a16:creationId xmlns:a16="http://schemas.microsoft.com/office/drawing/2014/main" id="{2479E8BD-705A-BAB5-9A33-F4DED332CD2E}"/>
                </a:ext>
              </a:extLst>
            </p:cNvPr>
            <p:cNvSpPr txBox="1"/>
            <p:nvPr/>
          </p:nvSpPr>
          <p:spPr>
            <a:xfrm>
              <a:off x="956937" y="2828473"/>
              <a:ext cx="1745195"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原供电网正常工作</a:t>
              </a:r>
            </a:p>
          </p:txBody>
        </p:sp>
      </p:grpSp>
      <p:grpSp>
        <p:nvGrpSpPr>
          <p:cNvPr id="55" name="组合 54">
            <a:extLst>
              <a:ext uri="{FF2B5EF4-FFF2-40B4-BE49-F238E27FC236}">
                <a16:creationId xmlns:a16="http://schemas.microsoft.com/office/drawing/2014/main" id="{03B534AF-569A-600C-2E71-042878367AC8}"/>
              </a:ext>
            </a:extLst>
          </p:cNvPr>
          <p:cNvGrpSpPr/>
          <p:nvPr/>
        </p:nvGrpSpPr>
        <p:grpSpPr>
          <a:xfrm>
            <a:off x="3639715" y="2065479"/>
            <a:ext cx="3927391" cy="594134"/>
            <a:chOff x="825910" y="2762865"/>
            <a:chExt cx="1927122" cy="594134"/>
          </a:xfrm>
        </p:grpSpPr>
        <p:sp>
          <p:nvSpPr>
            <p:cNvPr id="56" name="矩形: 圆角 55">
              <a:extLst>
                <a:ext uri="{FF2B5EF4-FFF2-40B4-BE49-F238E27FC236}">
                  <a16:creationId xmlns:a16="http://schemas.microsoft.com/office/drawing/2014/main" id="{A7F970E9-D50D-EAE9-8375-3E5A9F42BA59}"/>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a:extLst>
                <a:ext uri="{FF2B5EF4-FFF2-40B4-BE49-F238E27FC236}">
                  <a16:creationId xmlns:a16="http://schemas.microsoft.com/office/drawing/2014/main" id="{C3A0DE26-2301-0B00-198A-0FE73F2D205D}"/>
                </a:ext>
              </a:extLst>
            </p:cNvPr>
            <p:cNvSpPr txBox="1"/>
            <p:nvPr/>
          </p:nvSpPr>
          <p:spPr>
            <a:xfrm>
              <a:off x="897551" y="2848903"/>
              <a:ext cx="1855481" cy="461661"/>
            </a:xfrm>
            <a:prstGeom prst="rect">
              <a:avLst/>
            </a:prstGeom>
            <a:noFill/>
          </p:spPr>
          <p:txBody>
            <a:bodyPr wrap="square" lIns="91436" tIns="45718" rIns="91436" bIns="45718"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L1</a:t>
              </a:r>
              <a:r>
                <a:rPr lang="zh-CN" altLang="en-US" sz="2400" b="1" dirty="0">
                  <a:solidFill>
                    <a:schemeClr val="bg1"/>
                  </a:solidFill>
                  <a:latin typeface="微软雅黑" panose="020B0503020204020204" pitchFamily="34" charset="-122"/>
                  <a:ea typeface="微软雅黑" panose="020B0503020204020204" pitchFamily="34" charset="-122"/>
                </a:rPr>
                <a:t>发生故障，</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纳入孤岛</a:t>
              </a:r>
            </a:p>
          </p:txBody>
        </p:sp>
      </p:grpSp>
      <p:grpSp>
        <p:nvGrpSpPr>
          <p:cNvPr id="58" name="组合 57">
            <a:extLst>
              <a:ext uri="{FF2B5EF4-FFF2-40B4-BE49-F238E27FC236}">
                <a16:creationId xmlns:a16="http://schemas.microsoft.com/office/drawing/2014/main" id="{43ECD875-0890-90AF-729A-F2EE465F85D6}"/>
              </a:ext>
            </a:extLst>
          </p:cNvPr>
          <p:cNvGrpSpPr/>
          <p:nvPr/>
        </p:nvGrpSpPr>
        <p:grpSpPr>
          <a:xfrm>
            <a:off x="3639714" y="2783719"/>
            <a:ext cx="3927391" cy="594134"/>
            <a:chOff x="825910" y="2762865"/>
            <a:chExt cx="1927122" cy="594134"/>
          </a:xfrm>
        </p:grpSpPr>
        <p:sp>
          <p:nvSpPr>
            <p:cNvPr id="59" name="矩形: 圆角 58">
              <a:extLst>
                <a:ext uri="{FF2B5EF4-FFF2-40B4-BE49-F238E27FC236}">
                  <a16:creationId xmlns:a16="http://schemas.microsoft.com/office/drawing/2014/main" id="{C578FE04-33C0-E214-E3E1-9205430F55F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文本框 59">
              <a:extLst>
                <a:ext uri="{FF2B5EF4-FFF2-40B4-BE49-F238E27FC236}">
                  <a16:creationId xmlns:a16="http://schemas.microsoft.com/office/drawing/2014/main" id="{BDCB391A-4C5A-B142-56AE-50762419999E}"/>
                </a:ext>
              </a:extLst>
            </p:cNvPr>
            <p:cNvSpPr txBox="1"/>
            <p:nvPr/>
          </p:nvSpPr>
          <p:spPr>
            <a:xfrm>
              <a:off x="897551" y="2848903"/>
              <a:ext cx="1855481" cy="461661"/>
            </a:xfrm>
            <a:prstGeom prst="rect">
              <a:avLst/>
            </a:prstGeom>
            <a:noFill/>
          </p:spPr>
          <p:txBody>
            <a:bodyPr wrap="square" lIns="91436" tIns="45718" rIns="91436" bIns="45718" rtlCol="0">
              <a:spAutoFit/>
            </a:bodyPr>
            <a:lstStyle/>
            <a:p>
              <a:r>
                <a:rPr lang="en-US" altLang="zh-CN" sz="2400" b="1" dirty="0">
                  <a:solidFill>
                    <a:schemeClr val="bg1"/>
                  </a:solidFill>
                  <a:latin typeface="微软雅黑" panose="020B0503020204020204" pitchFamily="34" charset="-122"/>
                  <a:ea typeface="微软雅黑" panose="020B0503020204020204" pitchFamily="34" charset="-122"/>
                </a:rPr>
                <a:t>L2</a:t>
              </a:r>
              <a:r>
                <a:rPr lang="zh-CN" altLang="en-US" sz="2400" b="1" dirty="0">
                  <a:solidFill>
                    <a:schemeClr val="bg1"/>
                  </a:solidFill>
                  <a:latin typeface="微软雅黑" panose="020B0503020204020204" pitchFamily="34" charset="-122"/>
                  <a:ea typeface="微软雅黑" panose="020B0503020204020204" pitchFamily="34" charset="-122"/>
                </a:rPr>
                <a:t>发生故障，</a:t>
              </a:r>
              <a:r>
                <a:rPr lang="en-US" altLang="zh-CN" sz="2400" b="1" dirty="0">
                  <a:solidFill>
                    <a:schemeClr val="bg1"/>
                  </a:solidFill>
                  <a:latin typeface="微软雅黑" panose="020B0503020204020204" pitchFamily="34" charset="-122"/>
                  <a:ea typeface="微软雅黑" panose="020B0503020204020204" pitchFamily="34" charset="-122"/>
                </a:rPr>
                <a:t>Z3</a:t>
              </a:r>
              <a:r>
                <a:rPr lang="zh-CN" altLang="en-US" sz="2400" b="1" dirty="0">
                  <a:solidFill>
                    <a:schemeClr val="bg1"/>
                  </a:solidFill>
                  <a:latin typeface="微软雅黑" panose="020B0503020204020204" pitchFamily="34" charset="-122"/>
                  <a:ea typeface="微软雅黑" panose="020B0503020204020204" pitchFamily="34" charset="-122"/>
                </a:rPr>
                <a:t>纳入孤岛</a:t>
              </a:r>
            </a:p>
          </p:txBody>
        </p:sp>
      </p:grpSp>
      <p:grpSp>
        <p:nvGrpSpPr>
          <p:cNvPr id="67" name="组合 66">
            <a:extLst>
              <a:ext uri="{FF2B5EF4-FFF2-40B4-BE49-F238E27FC236}">
                <a16:creationId xmlns:a16="http://schemas.microsoft.com/office/drawing/2014/main" id="{C63BCABB-E20B-8EB4-0A42-34850D3A7669}"/>
              </a:ext>
            </a:extLst>
          </p:cNvPr>
          <p:cNvGrpSpPr/>
          <p:nvPr/>
        </p:nvGrpSpPr>
        <p:grpSpPr>
          <a:xfrm>
            <a:off x="8312106" y="758184"/>
            <a:ext cx="3778293" cy="820285"/>
            <a:chOff x="825910" y="2762865"/>
            <a:chExt cx="1927122" cy="820285"/>
          </a:xfrm>
        </p:grpSpPr>
        <p:sp>
          <p:nvSpPr>
            <p:cNvPr id="68" name="矩形: 圆角 67">
              <a:extLst>
                <a:ext uri="{FF2B5EF4-FFF2-40B4-BE49-F238E27FC236}">
                  <a16:creationId xmlns:a16="http://schemas.microsoft.com/office/drawing/2014/main" id="{6E7166D8-51A3-9843-5169-5F1DF912A619}"/>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9" name="文本框 68">
              <a:extLst>
                <a:ext uri="{FF2B5EF4-FFF2-40B4-BE49-F238E27FC236}">
                  <a16:creationId xmlns:a16="http://schemas.microsoft.com/office/drawing/2014/main" id="{C65EBE32-4814-197D-8730-F199E9630BDF}"/>
                </a:ext>
              </a:extLst>
            </p:cNvPr>
            <p:cNvSpPr txBox="1"/>
            <p:nvPr/>
          </p:nvSpPr>
          <p:spPr>
            <a:xfrm>
              <a:off x="965343" y="2875268"/>
              <a:ext cx="1698133" cy="707882"/>
            </a:xfrm>
            <a:prstGeom prst="rect">
              <a:avLst/>
            </a:prstGeom>
            <a:noFill/>
          </p:spPr>
          <p:txBody>
            <a:bodyPr wrap="square" lIns="91436" tIns="45718" rIns="91436" bIns="45718" rtlCol="0">
              <a:spAutoFit/>
            </a:bodyPr>
            <a:lstStyle/>
            <a:p>
              <a:r>
                <a:rPr lang="zh-CN" altLang="en-US" sz="2000" b="1" kern="100" dirty="0">
                  <a:solidFill>
                    <a:schemeClr val="bg1"/>
                  </a:solidFill>
                  <a:effectLst/>
                  <a:latin typeface="Times New Roman" panose="02020603050405020304" pitchFamily="18" charset="0"/>
                  <a:ea typeface="宋体" panose="02010600030101010101" pitchFamily="2" charset="-122"/>
                  <a:cs typeface="Times New Roman" panose="02020603050405020304" pitchFamily="18" charset="0"/>
                </a:rPr>
                <a:t>前提：只考虑发生一处故障</a:t>
              </a:r>
              <a:endParaRPr lang="zh-CN" altLang="en-US" sz="2000" dirty="0">
                <a:solidFill>
                  <a:schemeClr val="bg1"/>
                </a:solidFill>
              </a:endParaRPr>
            </a:p>
          </p:txBody>
        </p:sp>
      </p:grpSp>
      <mc:AlternateContent xmlns:mc="http://schemas.openxmlformats.org/markup-compatibility/2006" xmlns:a14="http://schemas.microsoft.com/office/drawing/2010/main">
        <mc:Choice Requires="a14">
          <p:sp>
            <p:nvSpPr>
              <p:cNvPr id="72" name="文本框 71">
                <a:extLst>
                  <a:ext uri="{FF2B5EF4-FFF2-40B4-BE49-F238E27FC236}">
                    <a16:creationId xmlns:a16="http://schemas.microsoft.com/office/drawing/2014/main" id="{9514BDAF-5643-DB92-2050-12CAE9D28297}"/>
                  </a:ext>
                </a:extLst>
              </p:cNvPr>
              <p:cNvSpPr txBox="1"/>
              <p:nvPr/>
            </p:nvSpPr>
            <p:spPr>
              <a:xfrm>
                <a:off x="8182190" y="1442000"/>
                <a:ext cx="6586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14924"/>
                              </a:solidFill>
                              <a:latin typeface="Cambria Math" panose="02040503050406030204" pitchFamily="18" charset="0"/>
                            </a:rPr>
                          </m:ctrlPr>
                        </m:sSubPr>
                        <m:e>
                          <m:r>
                            <a:rPr lang="en-US" altLang="zh-CN" sz="2400" b="1" i="1" smtClean="0">
                              <a:solidFill>
                                <a:srgbClr val="014924"/>
                              </a:solidFill>
                              <a:latin typeface="Cambria Math" panose="02040503050406030204" pitchFamily="18" charset="0"/>
                            </a:rPr>
                            <m:t>𝑹</m:t>
                          </m:r>
                        </m:e>
                        <m:sub>
                          <m:r>
                            <a:rPr lang="en-US" altLang="zh-CN" sz="2400" b="1" i="1" smtClean="0">
                              <a:solidFill>
                                <a:srgbClr val="014924"/>
                              </a:solidFill>
                              <a:latin typeface="Cambria Math" panose="02040503050406030204" pitchFamily="18" charset="0"/>
                            </a:rPr>
                            <m:t>𝟏</m:t>
                          </m:r>
                        </m:sub>
                      </m:sSub>
                    </m:oMath>
                  </m:oMathPara>
                </a14:m>
                <a:endParaRPr lang="zh-CN" altLang="en-US" b="1" dirty="0"/>
              </a:p>
            </p:txBody>
          </p:sp>
        </mc:Choice>
        <mc:Fallback xmlns="">
          <p:sp>
            <p:nvSpPr>
              <p:cNvPr id="72" name="文本框 71">
                <a:extLst>
                  <a:ext uri="{FF2B5EF4-FFF2-40B4-BE49-F238E27FC236}">
                    <a16:creationId xmlns:a16="http://schemas.microsoft.com/office/drawing/2014/main" id="{9514BDAF-5643-DB92-2050-12CAE9D28297}"/>
                  </a:ext>
                </a:extLst>
              </p:cNvPr>
              <p:cNvSpPr txBox="1">
                <a:spLocks noRot="1" noChangeAspect="1" noMove="1" noResize="1" noEditPoints="1" noAdjustHandles="1" noChangeArrowheads="1" noChangeShapeType="1" noTextEdit="1"/>
              </p:cNvSpPr>
              <p:nvPr/>
            </p:nvSpPr>
            <p:spPr>
              <a:xfrm>
                <a:off x="8182190" y="1442000"/>
                <a:ext cx="658610" cy="461665"/>
              </a:xfrm>
              <a:prstGeom prst="rect">
                <a:avLst/>
              </a:prstGeom>
              <a:blipFill>
                <a:blip r:embed="rId3"/>
                <a:stretch>
                  <a:fillRect b="-2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4EE808B5-9257-68A3-CCDA-44820D4D555E}"/>
                  </a:ext>
                </a:extLst>
              </p:cNvPr>
              <p:cNvSpPr txBox="1"/>
              <p:nvPr/>
            </p:nvSpPr>
            <p:spPr>
              <a:xfrm>
                <a:off x="8161285" y="2428780"/>
                <a:ext cx="658610"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b="1" i="1" smtClean="0">
                              <a:solidFill>
                                <a:srgbClr val="014924"/>
                              </a:solidFill>
                              <a:latin typeface="Cambria Math" panose="02040503050406030204" pitchFamily="18" charset="0"/>
                            </a:rPr>
                          </m:ctrlPr>
                        </m:sSubPr>
                        <m:e>
                          <m:r>
                            <a:rPr lang="en-US" altLang="zh-CN" sz="2400" b="1" i="1" smtClean="0">
                              <a:solidFill>
                                <a:srgbClr val="014924"/>
                              </a:solidFill>
                              <a:latin typeface="Cambria Math" panose="02040503050406030204" pitchFamily="18" charset="0"/>
                            </a:rPr>
                            <m:t>𝑹</m:t>
                          </m:r>
                        </m:e>
                        <m:sub>
                          <m:r>
                            <a:rPr lang="en-US" altLang="zh-CN" sz="2400" b="1" i="1" smtClean="0">
                              <a:solidFill>
                                <a:srgbClr val="014924"/>
                              </a:solidFill>
                              <a:latin typeface="Cambria Math" panose="02040503050406030204" pitchFamily="18" charset="0"/>
                            </a:rPr>
                            <m:t>𝟐</m:t>
                          </m:r>
                        </m:sub>
                      </m:sSub>
                    </m:oMath>
                  </m:oMathPara>
                </a14:m>
                <a:endParaRPr lang="zh-CN" altLang="en-US" b="1" dirty="0"/>
              </a:p>
            </p:txBody>
          </p:sp>
        </mc:Choice>
        <mc:Fallback xmlns="">
          <p:sp>
            <p:nvSpPr>
              <p:cNvPr id="73" name="文本框 72">
                <a:extLst>
                  <a:ext uri="{FF2B5EF4-FFF2-40B4-BE49-F238E27FC236}">
                    <a16:creationId xmlns:a16="http://schemas.microsoft.com/office/drawing/2014/main" id="{4EE808B5-9257-68A3-CCDA-44820D4D555E}"/>
                  </a:ext>
                </a:extLst>
              </p:cNvPr>
              <p:cNvSpPr txBox="1">
                <a:spLocks noRot="1" noChangeAspect="1" noMove="1" noResize="1" noEditPoints="1" noAdjustHandles="1" noChangeArrowheads="1" noChangeShapeType="1" noTextEdit="1"/>
              </p:cNvSpPr>
              <p:nvPr/>
            </p:nvSpPr>
            <p:spPr>
              <a:xfrm>
                <a:off x="8161285" y="2428780"/>
                <a:ext cx="658610" cy="461665"/>
              </a:xfrm>
              <a:prstGeom prst="rect">
                <a:avLst/>
              </a:prstGeom>
              <a:blipFill>
                <a:blip r:embed="rId4"/>
                <a:stretch>
                  <a:fillRect b="-2632"/>
                </a:stretch>
              </a:blipFill>
            </p:spPr>
            <p:txBody>
              <a:bodyPr/>
              <a:lstStyle/>
              <a:p>
                <a:r>
                  <a:rPr lang="zh-CN" altLang="en-US">
                    <a:noFill/>
                  </a:rPr>
                  <a:t> </a:t>
                </a:r>
              </a:p>
            </p:txBody>
          </p:sp>
        </mc:Fallback>
      </mc:AlternateContent>
      <p:sp>
        <p:nvSpPr>
          <p:cNvPr id="79" name="右大括号 78">
            <a:extLst>
              <a:ext uri="{FF2B5EF4-FFF2-40B4-BE49-F238E27FC236}">
                <a16:creationId xmlns:a16="http://schemas.microsoft.com/office/drawing/2014/main" id="{15576BED-4BB4-42CD-E250-28C0803AEFAA}"/>
              </a:ext>
            </a:extLst>
          </p:cNvPr>
          <p:cNvSpPr/>
          <p:nvPr/>
        </p:nvSpPr>
        <p:spPr>
          <a:xfrm>
            <a:off x="7638997" y="2300071"/>
            <a:ext cx="378272" cy="800118"/>
          </a:xfrm>
          <a:prstGeom prst="rightBrace">
            <a:avLst/>
          </a:prstGeom>
          <a:ln w="63500">
            <a:solidFill>
              <a:srgbClr val="014924"/>
            </a:solidFill>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81" name="文本框 80">
                <a:extLst>
                  <a:ext uri="{FF2B5EF4-FFF2-40B4-BE49-F238E27FC236}">
                    <a16:creationId xmlns:a16="http://schemas.microsoft.com/office/drawing/2014/main" id="{4C2C20FE-8F7D-6486-67ED-8F9D738EA48F}"/>
                  </a:ext>
                </a:extLst>
              </p:cNvPr>
              <p:cNvSpPr txBox="1"/>
              <p:nvPr/>
            </p:nvSpPr>
            <p:spPr>
              <a:xfrm>
                <a:off x="2584397" y="5420315"/>
                <a:ext cx="7131570" cy="11800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b="0" i="1" smtClean="0">
                              <a:latin typeface="Cambria Math" panose="02040503050406030204" pitchFamily="18" charset="0"/>
                            </a:rPr>
                            <m:t>2</m:t>
                          </m:r>
                        </m:sub>
                      </m:sSub>
                      <m:r>
                        <a:rPr lang="en-US" altLang="zh-CN" sz="2400" i="1">
                          <a:latin typeface="Cambria Math" panose="02040503050406030204" pitchFamily="18" charset="0"/>
                        </a:rPr>
                        <m:t>=</m:t>
                      </m:r>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𝑏</m:t>
                          </m:r>
                        </m:sup>
                        <m:e>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𝑗</m:t>
                                      </m:r>
                                    </m:sub>
                                  </m:sSub>
                                </m:sub>
                              </m:sSub>
                            </m:e>
                          </m:d>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𝑎</m:t>
                              </m:r>
                            </m:e>
                            <m:sub>
                              <m:r>
                                <a:rPr lang="en-US" altLang="zh-CN" sz="2400" i="1">
                                  <a:latin typeface="Cambria Math" panose="02040503050406030204" pitchFamily="18" charset="0"/>
                                </a:rPr>
                                <m:t>𝑖𝑗</m:t>
                              </m:r>
                            </m:sub>
                          </m:sSub>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𝑐𝑜𝑛𝑛𝑒𝑐𝑡</m:t>
                              </m:r>
                            </m:sub>
                          </m:sSub>
                        </m:e>
                      </m:nary>
                    </m:oMath>
                  </m:oMathPara>
                </a14:m>
                <a:endParaRPr lang="zh-CN" altLang="en-US" sz="2400" dirty="0"/>
              </a:p>
            </p:txBody>
          </p:sp>
        </mc:Choice>
        <mc:Fallback xmlns="">
          <p:sp>
            <p:nvSpPr>
              <p:cNvPr id="81" name="文本框 80">
                <a:extLst>
                  <a:ext uri="{FF2B5EF4-FFF2-40B4-BE49-F238E27FC236}">
                    <a16:creationId xmlns:a16="http://schemas.microsoft.com/office/drawing/2014/main" id="{4C2C20FE-8F7D-6486-67ED-8F9D738EA48F}"/>
                  </a:ext>
                </a:extLst>
              </p:cNvPr>
              <p:cNvSpPr txBox="1">
                <a:spLocks noRot="1" noChangeAspect="1" noMove="1" noResize="1" noEditPoints="1" noAdjustHandles="1" noChangeArrowheads="1" noChangeShapeType="1" noTextEdit="1"/>
              </p:cNvSpPr>
              <p:nvPr/>
            </p:nvSpPr>
            <p:spPr>
              <a:xfrm>
                <a:off x="2584397" y="5420315"/>
                <a:ext cx="7131570" cy="1180067"/>
              </a:xfrm>
              <a:prstGeom prst="rect">
                <a:avLst/>
              </a:prstGeom>
              <a:blipFill>
                <a:blip r:embed="rId5"/>
                <a:stretch>
                  <a:fillRect/>
                </a:stretch>
              </a:blipFill>
            </p:spPr>
            <p:txBody>
              <a:bodyPr/>
              <a:lstStyle/>
              <a:p>
                <a:r>
                  <a:rPr lang="zh-CN" altLang="en-US">
                    <a:noFill/>
                  </a:rPr>
                  <a:t> </a:t>
                </a:r>
              </a:p>
            </p:txBody>
          </p:sp>
        </mc:Fallback>
      </mc:AlternateContent>
      <p:grpSp>
        <p:nvGrpSpPr>
          <p:cNvPr id="88" name="组合 87">
            <a:extLst>
              <a:ext uri="{FF2B5EF4-FFF2-40B4-BE49-F238E27FC236}">
                <a16:creationId xmlns:a16="http://schemas.microsoft.com/office/drawing/2014/main" id="{56C92545-4DEB-4624-752D-D82E69AB37CD}"/>
              </a:ext>
            </a:extLst>
          </p:cNvPr>
          <p:cNvGrpSpPr/>
          <p:nvPr/>
        </p:nvGrpSpPr>
        <p:grpSpPr>
          <a:xfrm>
            <a:off x="57967" y="3943644"/>
            <a:ext cx="2270499" cy="594134"/>
            <a:chOff x="886827" y="2732086"/>
            <a:chExt cx="1927122" cy="594134"/>
          </a:xfrm>
        </p:grpSpPr>
        <p:sp>
          <p:nvSpPr>
            <p:cNvPr id="89" name="矩形: 圆角 88">
              <a:extLst>
                <a:ext uri="{FF2B5EF4-FFF2-40B4-BE49-F238E27FC236}">
                  <a16:creationId xmlns:a16="http://schemas.microsoft.com/office/drawing/2014/main" id="{90B008AD-711A-0352-2B40-E5A90C8F6974}"/>
                </a:ext>
              </a:extLst>
            </p:cNvPr>
            <p:cNvSpPr/>
            <p:nvPr/>
          </p:nvSpPr>
          <p:spPr>
            <a:xfrm>
              <a:off x="886827" y="2732086"/>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0" name="文本框 89">
              <a:extLst>
                <a:ext uri="{FF2B5EF4-FFF2-40B4-BE49-F238E27FC236}">
                  <a16:creationId xmlns:a16="http://schemas.microsoft.com/office/drawing/2014/main" id="{B6E4A3C4-95EA-3EA3-9270-25F981A6D697}"/>
                </a:ext>
              </a:extLst>
            </p:cNvPr>
            <p:cNvSpPr txBox="1"/>
            <p:nvPr/>
          </p:nvSpPr>
          <p:spPr>
            <a:xfrm>
              <a:off x="978359" y="2829101"/>
              <a:ext cx="1744057" cy="400105"/>
            </a:xfrm>
            <a:prstGeom prst="rect">
              <a:avLst/>
            </a:prstGeom>
            <a:noFill/>
          </p:spPr>
          <p:txBody>
            <a:bodyPr wrap="square" lIns="91436" tIns="45718" rIns="91436" bIns="45718" rtlCol="0">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Z3</a:t>
              </a:r>
              <a:r>
                <a:rPr lang="zh-CN" altLang="en-US" sz="2000" b="1" dirty="0">
                  <a:solidFill>
                    <a:schemeClr val="bg1"/>
                  </a:solidFill>
                  <a:latin typeface="微软雅黑" panose="020B0503020204020204" pitchFamily="34" charset="-122"/>
                  <a:ea typeface="微软雅黑" panose="020B0503020204020204" pitchFamily="34" charset="-122"/>
                </a:rPr>
                <a:t>的用电可靠性</a:t>
              </a:r>
            </a:p>
          </p:txBody>
        </p:sp>
      </p:grpSp>
      <mc:AlternateContent xmlns:mc="http://schemas.openxmlformats.org/markup-compatibility/2006" xmlns:a14="http://schemas.microsoft.com/office/drawing/2010/main">
        <mc:Choice Requires="a14">
          <p:sp>
            <p:nvSpPr>
              <p:cNvPr id="97" name="文本框 96">
                <a:extLst>
                  <a:ext uri="{FF2B5EF4-FFF2-40B4-BE49-F238E27FC236}">
                    <a16:creationId xmlns:a16="http://schemas.microsoft.com/office/drawing/2014/main" id="{FE5123D8-A73C-F3CF-CF2B-AA53EACE676F}"/>
                  </a:ext>
                </a:extLst>
              </p:cNvPr>
              <p:cNvSpPr txBox="1"/>
              <p:nvPr/>
            </p:nvSpPr>
            <p:spPr>
              <a:xfrm>
                <a:off x="3456309" y="4040659"/>
                <a:ext cx="2787443" cy="461661"/>
              </a:xfrm>
              <a:prstGeom prst="rect">
                <a:avLst/>
              </a:prstGeom>
              <a:noFill/>
            </p:spPr>
            <p:txBody>
              <a:bodyPr wrap="square" lIns="91436" tIns="45718" rIns="91436" bIns="45718" rtlCol="0">
                <a:spAutoFit/>
              </a:bodyPr>
              <a:lstStyle/>
              <a:p>
                <a:pPr/>
                <a14:m>
                  <m:oMathPara xmlns:m="http://schemas.openxmlformats.org/officeDocument/2006/math">
                    <m:oMathParaPr>
                      <m:jc m:val="centerGroup"/>
                    </m:oMathParaPr>
                    <m:oMath xmlns:m="http://schemas.openxmlformats.org/officeDocument/2006/math">
                      <m:r>
                        <a:rPr lang="zh-CN" altLang="en-US" sz="2400" b="1" i="1" dirty="0" smtClean="0">
                          <a:solidFill>
                            <a:schemeClr val="tx1"/>
                          </a:solidFill>
                          <a:latin typeface="Cambria Math" panose="02040503050406030204" pitchFamily="18" charset="0"/>
                          <a:ea typeface="微软雅黑" panose="020B0503020204020204" pitchFamily="34" charset="-122"/>
                        </a:rPr>
                        <m:t>𝑅</m:t>
                      </m:r>
                      <m:r>
                        <a:rPr lang="en-US" altLang="zh-CN" sz="2400" b="1" i="1" dirty="0" smtClean="0">
                          <a:solidFill>
                            <a:schemeClr val="tx1"/>
                          </a:solidFill>
                          <a:latin typeface="Cambria Math" panose="02040503050406030204" pitchFamily="18" charset="0"/>
                          <a:ea typeface="微软雅黑" panose="020B0503020204020204" pitchFamily="34" charset="-122"/>
                        </a:rPr>
                        <m:t>=</m:t>
                      </m:r>
                      <m:sSub>
                        <m:sSubPr>
                          <m:ctrlPr>
                            <a:rPr lang="en-US" altLang="zh-CN" sz="2400" b="1" i="1" dirty="0" smtClean="0">
                              <a:solidFill>
                                <a:schemeClr val="tx1"/>
                              </a:solidFill>
                              <a:latin typeface="Cambria Math" panose="02040503050406030204" pitchFamily="18" charset="0"/>
                              <a:ea typeface="微软雅黑" panose="020B0503020204020204" pitchFamily="34" charset="-122"/>
                            </a:rPr>
                          </m:ctrlPr>
                        </m:sSubPr>
                        <m:e>
                          <m:r>
                            <a:rPr lang="zh-CN" altLang="en-US" sz="2400" b="1" i="1" dirty="0" smtClean="0">
                              <a:solidFill>
                                <a:schemeClr val="tx1"/>
                              </a:solidFill>
                              <a:latin typeface="Cambria Math" panose="02040503050406030204" pitchFamily="18" charset="0"/>
                              <a:ea typeface="微软雅黑" panose="020B0503020204020204" pitchFamily="34" charset="-122"/>
                            </a:rPr>
                            <m:t>𝑅</m:t>
                          </m:r>
                        </m:e>
                        <m:sub>
                          <m:r>
                            <a:rPr lang="en-US" altLang="zh-CN" sz="2400" b="1" i="1" dirty="0" smtClean="0">
                              <a:solidFill>
                                <a:schemeClr val="tx1"/>
                              </a:solidFill>
                              <a:latin typeface="Cambria Math" panose="02040503050406030204" pitchFamily="18" charset="0"/>
                              <a:ea typeface="微软雅黑" panose="020B0503020204020204" pitchFamily="34" charset="-122"/>
                            </a:rPr>
                            <m:t>𝟏</m:t>
                          </m:r>
                        </m:sub>
                      </m:sSub>
                      <m:r>
                        <a:rPr lang="en-US" altLang="zh-CN" sz="2400" b="1" i="1" dirty="0" smtClean="0">
                          <a:solidFill>
                            <a:schemeClr val="tx1"/>
                          </a:solidFill>
                          <a:latin typeface="Cambria Math" panose="02040503050406030204" pitchFamily="18" charset="0"/>
                          <a:ea typeface="微软雅黑" panose="020B0503020204020204" pitchFamily="34" charset="-122"/>
                        </a:rPr>
                        <m:t>+</m:t>
                      </m:r>
                      <m:sSub>
                        <m:sSubPr>
                          <m:ctrlPr>
                            <a:rPr lang="en-US" altLang="zh-CN" sz="2400" b="1" i="1" dirty="0" smtClean="0">
                              <a:solidFill>
                                <a:schemeClr val="tx1"/>
                              </a:solidFill>
                              <a:latin typeface="Cambria Math" panose="02040503050406030204" pitchFamily="18" charset="0"/>
                              <a:ea typeface="微软雅黑" panose="020B0503020204020204" pitchFamily="34" charset="-122"/>
                            </a:rPr>
                          </m:ctrlPr>
                        </m:sSubPr>
                        <m:e>
                          <m:r>
                            <a:rPr lang="zh-CN" altLang="en-US" sz="2400" b="1" i="1" dirty="0" smtClean="0">
                              <a:solidFill>
                                <a:schemeClr val="tx1"/>
                              </a:solidFill>
                              <a:latin typeface="Cambria Math" panose="02040503050406030204" pitchFamily="18" charset="0"/>
                              <a:ea typeface="微软雅黑" panose="020B0503020204020204" pitchFamily="34" charset="-122"/>
                            </a:rPr>
                            <m:t>𝑅</m:t>
                          </m:r>
                        </m:e>
                        <m:sub>
                          <m:r>
                            <a:rPr lang="en-US" altLang="zh-CN" sz="2400" b="1" i="1" dirty="0" smtClean="0">
                              <a:solidFill>
                                <a:schemeClr val="tx1"/>
                              </a:solidFill>
                              <a:latin typeface="Cambria Math" panose="02040503050406030204" pitchFamily="18" charset="0"/>
                              <a:ea typeface="微软雅黑" panose="020B0503020204020204" pitchFamily="34" charset="-122"/>
                            </a:rPr>
                            <m:t>𝟐</m:t>
                          </m:r>
                        </m:sub>
                      </m:sSub>
                    </m:oMath>
                  </m:oMathPara>
                </a14:m>
                <a:endParaRPr lang="en-US" altLang="zh-CN" sz="2400" b="1" dirty="0">
                  <a:solidFill>
                    <a:schemeClr val="tx1"/>
                  </a:solidFill>
                  <a:latin typeface="微软雅黑" panose="020B0503020204020204" pitchFamily="34" charset="-122"/>
                  <a:ea typeface="微软雅黑" panose="020B0503020204020204" pitchFamily="34" charset="-122"/>
                </a:endParaRPr>
              </a:p>
            </p:txBody>
          </p:sp>
        </mc:Choice>
        <mc:Fallback xmlns="">
          <p:sp>
            <p:nvSpPr>
              <p:cNvPr id="97" name="文本框 96">
                <a:extLst>
                  <a:ext uri="{FF2B5EF4-FFF2-40B4-BE49-F238E27FC236}">
                    <a16:creationId xmlns:a16="http://schemas.microsoft.com/office/drawing/2014/main" id="{FE5123D8-A73C-F3CF-CF2B-AA53EACE676F}"/>
                  </a:ext>
                </a:extLst>
              </p:cNvPr>
              <p:cNvSpPr txBox="1">
                <a:spLocks noRot="1" noChangeAspect="1" noMove="1" noResize="1" noEditPoints="1" noAdjustHandles="1" noChangeArrowheads="1" noChangeShapeType="1" noTextEdit="1"/>
              </p:cNvSpPr>
              <p:nvPr/>
            </p:nvSpPr>
            <p:spPr>
              <a:xfrm>
                <a:off x="3456309" y="4040659"/>
                <a:ext cx="2787443" cy="461661"/>
              </a:xfrm>
              <a:prstGeom prst="rect">
                <a:avLst/>
              </a:prstGeom>
              <a:blipFill>
                <a:blip r:embed="rId6"/>
                <a:stretch>
                  <a:fillRect b="-2632"/>
                </a:stretch>
              </a:blipFill>
            </p:spPr>
            <p:txBody>
              <a:bodyPr/>
              <a:lstStyle/>
              <a:p>
                <a:r>
                  <a:rPr lang="zh-CN" altLang="en-US">
                    <a:noFill/>
                  </a:rPr>
                  <a:t> </a:t>
                </a:r>
              </a:p>
            </p:txBody>
          </p:sp>
        </mc:Fallback>
      </mc:AlternateContent>
      <p:grpSp>
        <p:nvGrpSpPr>
          <p:cNvPr id="98" name="组合 97">
            <a:extLst>
              <a:ext uri="{FF2B5EF4-FFF2-40B4-BE49-F238E27FC236}">
                <a16:creationId xmlns:a16="http://schemas.microsoft.com/office/drawing/2014/main" id="{68486BD3-1FFF-819F-5411-1B019CE03F29}"/>
              </a:ext>
            </a:extLst>
          </p:cNvPr>
          <p:cNvGrpSpPr/>
          <p:nvPr/>
        </p:nvGrpSpPr>
        <p:grpSpPr>
          <a:xfrm>
            <a:off x="30814" y="4817240"/>
            <a:ext cx="2553583" cy="594134"/>
            <a:chOff x="886827" y="2732086"/>
            <a:chExt cx="1927122" cy="594134"/>
          </a:xfrm>
        </p:grpSpPr>
        <p:sp>
          <p:nvSpPr>
            <p:cNvPr id="99" name="矩形: 圆角 98">
              <a:extLst>
                <a:ext uri="{FF2B5EF4-FFF2-40B4-BE49-F238E27FC236}">
                  <a16:creationId xmlns:a16="http://schemas.microsoft.com/office/drawing/2014/main" id="{202019CB-F6BF-01CE-DF83-8789D92F2C25}"/>
                </a:ext>
              </a:extLst>
            </p:cNvPr>
            <p:cNvSpPr/>
            <p:nvPr/>
          </p:nvSpPr>
          <p:spPr>
            <a:xfrm>
              <a:off x="886827" y="2732086"/>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0" name="文本框 99">
              <a:extLst>
                <a:ext uri="{FF2B5EF4-FFF2-40B4-BE49-F238E27FC236}">
                  <a16:creationId xmlns:a16="http://schemas.microsoft.com/office/drawing/2014/main" id="{116814F7-3DA3-FE49-C8F1-6149E88D23DB}"/>
                </a:ext>
              </a:extLst>
            </p:cNvPr>
            <p:cNvSpPr txBox="1"/>
            <p:nvPr/>
          </p:nvSpPr>
          <p:spPr>
            <a:xfrm>
              <a:off x="978359" y="2829101"/>
              <a:ext cx="1744057" cy="400105"/>
            </a:xfrm>
            <a:prstGeom prst="rect">
              <a:avLst/>
            </a:prstGeom>
            <a:noFill/>
          </p:spPr>
          <p:txBody>
            <a:bodyPr wrap="square" lIns="91436" tIns="45718" rIns="91436" bIns="45718"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单供配电网可靠性</a:t>
              </a:r>
            </a:p>
          </p:txBody>
        </p:sp>
      </p:grpSp>
      <p:grpSp>
        <p:nvGrpSpPr>
          <p:cNvPr id="101" name="组合 100">
            <a:extLst>
              <a:ext uri="{FF2B5EF4-FFF2-40B4-BE49-F238E27FC236}">
                <a16:creationId xmlns:a16="http://schemas.microsoft.com/office/drawing/2014/main" id="{93D2AB4F-B4DA-C967-4BD1-85F49515966F}"/>
              </a:ext>
            </a:extLst>
          </p:cNvPr>
          <p:cNvGrpSpPr/>
          <p:nvPr/>
        </p:nvGrpSpPr>
        <p:grpSpPr>
          <a:xfrm>
            <a:off x="14020" y="5792533"/>
            <a:ext cx="2849254" cy="594134"/>
            <a:chOff x="886827" y="2732086"/>
            <a:chExt cx="1927122" cy="594134"/>
          </a:xfrm>
        </p:grpSpPr>
        <p:sp>
          <p:nvSpPr>
            <p:cNvPr id="102" name="矩形: 圆角 101">
              <a:extLst>
                <a:ext uri="{FF2B5EF4-FFF2-40B4-BE49-F238E27FC236}">
                  <a16:creationId xmlns:a16="http://schemas.microsoft.com/office/drawing/2014/main" id="{9A549260-9B93-253C-E0B9-B627F1336CB0}"/>
                </a:ext>
              </a:extLst>
            </p:cNvPr>
            <p:cNvSpPr/>
            <p:nvPr/>
          </p:nvSpPr>
          <p:spPr>
            <a:xfrm>
              <a:off x="886827" y="2732086"/>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3" name="文本框 102">
              <a:extLst>
                <a:ext uri="{FF2B5EF4-FFF2-40B4-BE49-F238E27FC236}">
                  <a16:creationId xmlns:a16="http://schemas.microsoft.com/office/drawing/2014/main" id="{1B64D77E-829A-1504-944E-AF983658D827}"/>
                </a:ext>
              </a:extLst>
            </p:cNvPr>
            <p:cNvSpPr txBox="1"/>
            <p:nvPr/>
          </p:nvSpPr>
          <p:spPr>
            <a:xfrm>
              <a:off x="978359" y="2829101"/>
              <a:ext cx="1686528" cy="400105"/>
            </a:xfrm>
            <a:prstGeom prst="rect">
              <a:avLst/>
            </a:prstGeom>
            <a:noFill/>
          </p:spPr>
          <p:txBody>
            <a:bodyPr wrap="square" lIns="91436" tIns="45718" rIns="91436" bIns="45718"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联络线带来的可靠性</a:t>
              </a:r>
            </a:p>
          </p:txBody>
        </p:sp>
      </p:grpSp>
      <mc:AlternateContent xmlns:mc="http://schemas.openxmlformats.org/markup-compatibility/2006" xmlns:a14="http://schemas.microsoft.com/office/drawing/2010/main">
        <mc:Choice Requires="a14">
          <p:sp>
            <p:nvSpPr>
              <p:cNvPr id="104" name="文本框 103">
                <a:extLst>
                  <a:ext uri="{FF2B5EF4-FFF2-40B4-BE49-F238E27FC236}">
                    <a16:creationId xmlns:a16="http://schemas.microsoft.com/office/drawing/2014/main" id="{EFD33FB6-412A-622C-A565-6A9BC6989DB1}"/>
                  </a:ext>
                </a:extLst>
              </p:cNvPr>
              <p:cNvSpPr txBox="1"/>
              <p:nvPr/>
            </p:nvSpPr>
            <p:spPr>
              <a:xfrm>
                <a:off x="2691916" y="4844460"/>
                <a:ext cx="7131570" cy="4901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𝑝𝑜𝑤𝑒𝑟</m:t>
                          </m:r>
                        </m:sub>
                      </m:sSub>
                      <m:r>
                        <a:rPr lang="en-US" altLang="zh-CN" sz="240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𝑢𝑠𝑒𝑟</m:t>
                          </m:r>
                        </m:sub>
                      </m:sSub>
                      <m:r>
                        <a:rPr lang="en-US" altLang="zh-CN" sz="240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𝑠𝑤𝑖𝑡𝑐h</m:t>
                          </m:r>
                        </m:sub>
                      </m:sSub>
                      <m:r>
                        <a:rPr lang="en-US" altLang="zh-CN" sz="2400">
                          <a:latin typeface="Cambria Math" panose="02040503050406030204" pitchFamily="18" charset="0"/>
                        </a:rPr>
                        <m:t>⋅</m:t>
                      </m:r>
                      <m:sSub>
                        <m:sSubPr>
                          <m:ctrlPr>
                            <a:rPr lang="zh-CN" altLang="en-US"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𝑙𝑖𝑛𝑒</m:t>
                          </m:r>
                        </m:sub>
                      </m:sSub>
                    </m:oMath>
                  </m:oMathPara>
                </a14:m>
                <a:endParaRPr lang="zh-CN" altLang="en-US" sz="2400" dirty="0"/>
              </a:p>
            </p:txBody>
          </p:sp>
        </mc:Choice>
        <mc:Fallback xmlns="">
          <p:sp>
            <p:nvSpPr>
              <p:cNvPr id="104" name="文本框 103">
                <a:extLst>
                  <a:ext uri="{FF2B5EF4-FFF2-40B4-BE49-F238E27FC236}">
                    <a16:creationId xmlns:a16="http://schemas.microsoft.com/office/drawing/2014/main" id="{EFD33FB6-412A-622C-A565-6A9BC6989DB1}"/>
                  </a:ext>
                </a:extLst>
              </p:cNvPr>
              <p:cNvSpPr txBox="1">
                <a:spLocks noRot="1" noChangeAspect="1" noMove="1" noResize="1" noEditPoints="1" noAdjustHandles="1" noChangeArrowheads="1" noChangeShapeType="1" noTextEdit="1"/>
              </p:cNvSpPr>
              <p:nvPr/>
            </p:nvSpPr>
            <p:spPr>
              <a:xfrm>
                <a:off x="2691916" y="4844460"/>
                <a:ext cx="7131570" cy="490199"/>
              </a:xfrm>
              <a:prstGeom prst="rect">
                <a:avLst/>
              </a:prstGeom>
              <a:blipFill>
                <a:blip r:embed="rId7"/>
                <a:stretch>
                  <a:fillRect b="-62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0775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254000" y="201683"/>
            <a:ext cx="898070" cy="523220"/>
            <a:chOff x="-254000" y="201683"/>
            <a:chExt cx="898070" cy="523220"/>
          </a:xfrm>
          <a:solidFill>
            <a:srgbClr val="C00000"/>
          </a:solidFill>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853106" y="154531"/>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概述</a:t>
            </a:r>
          </a:p>
        </p:txBody>
      </p:sp>
      <p:grpSp>
        <p:nvGrpSpPr>
          <p:cNvPr id="15" name="组合 14"/>
          <p:cNvGrpSpPr/>
          <p:nvPr/>
        </p:nvGrpSpPr>
        <p:grpSpPr>
          <a:xfrm>
            <a:off x="2083861" y="217491"/>
            <a:ext cx="10597036" cy="439541"/>
            <a:chOff x="2584397" y="217491"/>
            <a:chExt cx="10096500" cy="439541"/>
          </a:xfrm>
          <a:solidFill>
            <a:srgbClr val="C00000"/>
          </a:solidFill>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774265" y="227083"/>
              <a:ext cx="830470" cy="276995"/>
            </a:xfrm>
            <a:prstGeom prst="rect">
              <a:avLst/>
            </a:prstGeom>
            <a:noFill/>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Overview</a:t>
              </a:r>
            </a:p>
          </p:txBody>
        </p:sp>
      </p:grpSp>
      <p:sp>
        <p:nvSpPr>
          <p:cNvPr id="12" name="矩形 11"/>
          <p:cNvSpPr/>
          <p:nvPr/>
        </p:nvSpPr>
        <p:spPr>
          <a:xfrm>
            <a:off x="644070" y="1645113"/>
            <a:ext cx="6108848" cy="1419617"/>
          </a:xfrm>
          <a:prstGeom prst="rect">
            <a:avLst/>
          </a:prstGeom>
        </p:spPr>
        <p:txBody>
          <a:bodyPr wrap="square" lIns="91438" tIns="45719" rIns="91438" bIns="45719">
            <a:spAutoFit/>
          </a:bodyPr>
          <a:lstStyle/>
          <a:p>
            <a:pPr>
              <a:lnSpc>
                <a:spcPct val="150000"/>
              </a:lnSpc>
            </a:pPr>
            <a:r>
              <a:rPr lang="en-US" altLang="zh-CN" sz="2000" dirty="0">
                <a:solidFill>
                  <a:schemeClr val="accent6">
                    <a:lumMod val="50000"/>
                  </a:schemeClr>
                </a:solidFill>
              </a:rPr>
              <a:t>         </a:t>
            </a:r>
            <a:r>
              <a:rPr lang="zh-CN" altLang="en-US" sz="2000" dirty="0"/>
              <a:t>本题需要我们解决配电网的规划问题。在已知电站和用户地理位置的条件下，合理规划电网来减少线路和开关的铺设费用并提高用户的用电可靠性。</a:t>
            </a:r>
            <a:endParaRPr lang="en-US" altLang="zh-CN" sz="2000" dirty="0">
              <a:latin typeface="微软雅黑" panose="020B0503020204020204" pitchFamily="34" charset="-122"/>
              <a:ea typeface="微软雅黑" panose="020B0503020204020204" pitchFamily="34" charset="-122"/>
            </a:endParaRPr>
          </a:p>
        </p:txBody>
      </p:sp>
      <p:grpSp>
        <p:nvGrpSpPr>
          <p:cNvPr id="16" name="组合 15"/>
          <p:cNvGrpSpPr/>
          <p:nvPr/>
        </p:nvGrpSpPr>
        <p:grpSpPr>
          <a:xfrm>
            <a:off x="853106" y="982054"/>
            <a:ext cx="5790137" cy="420307"/>
            <a:chOff x="938041" y="2339792"/>
            <a:chExt cx="5790137" cy="420307"/>
          </a:xfrm>
          <a:solidFill>
            <a:srgbClr val="014924"/>
          </a:solidFill>
        </p:grpSpPr>
        <p:sp>
          <p:nvSpPr>
            <p:cNvPr id="3" name="矩形 2"/>
            <p:cNvSpPr/>
            <p:nvPr/>
          </p:nvSpPr>
          <p:spPr>
            <a:xfrm>
              <a:off x="938041" y="2339792"/>
              <a:ext cx="5790137" cy="42030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975873" y="2354306"/>
              <a:ext cx="1107988" cy="369328"/>
            </a:xfrm>
            <a:prstGeom prst="rect">
              <a:avLst/>
            </a:prstGeom>
            <a:grpFill/>
          </p:spPr>
          <p:txBody>
            <a:bodyPr wrap="none" lIns="91436" tIns="45718" rIns="91436" bIns="45718"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背景分析</a:t>
              </a:r>
            </a:p>
          </p:txBody>
        </p:sp>
        <p:sp>
          <p:nvSpPr>
            <p:cNvPr id="13" name="矩形 12"/>
            <p:cNvSpPr/>
            <p:nvPr/>
          </p:nvSpPr>
          <p:spPr>
            <a:xfrm>
              <a:off x="2325702" y="2422987"/>
              <a:ext cx="960519" cy="253916"/>
            </a:xfrm>
            <a:prstGeom prst="rect">
              <a:avLst/>
            </a:prstGeom>
            <a:grpFill/>
          </p:spPr>
          <p:txBody>
            <a:bodyPr wrap="none">
              <a:spAutoFit/>
            </a:bodyPr>
            <a:lstStyle/>
            <a:p>
              <a:pPr algn="ctr"/>
              <a:r>
                <a:rPr lang="en-US" altLang="zh-CN" sz="1050" dirty="0">
                  <a:solidFill>
                    <a:schemeClr val="bg1"/>
                  </a:solidFill>
                  <a:latin typeface="微软雅黑" panose="020B0503020204020204" pitchFamily="34" charset="-122"/>
                  <a:ea typeface="微软雅黑" panose="020B0503020204020204" pitchFamily="34" charset="-122"/>
                </a:rPr>
                <a:t>Background</a:t>
              </a:r>
              <a:endParaRPr lang="en-US" altLang="zh-CN" sz="1400" dirty="0">
                <a:solidFill>
                  <a:schemeClr val="bg1"/>
                </a:solidFill>
                <a:latin typeface="微软雅黑" panose="020B0503020204020204" pitchFamily="34" charset="-122"/>
                <a:ea typeface="微软雅黑" panose="020B0503020204020204" pitchFamily="34" charset="-122"/>
              </a:endParaRPr>
            </a:p>
          </p:txBody>
        </p:sp>
      </p:grpSp>
      <p:sp>
        <p:nvSpPr>
          <p:cNvPr id="19" name="矩形: 圆角 18">
            <a:extLst>
              <a:ext uri="{FF2B5EF4-FFF2-40B4-BE49-F238E27FC236}">
                <a16:creationId xmlns:a16="http://schemas.microsoft.com/office/drawing/2014/main" id="{AE18EF8A-B1B2-9BA2-2C9F-4D08CD12CA84}"/>
              </a:ext>
            </a:extLst>
          </p:cNvPr>
          <p:cNvSpPr/>
          <p:nvPr/>
        </p:nvSpPr>
        <p:spPr>
          <a:xfrm>
            <a:off x="787879" y="4558949"/>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双层规划模型</a:t>
            </a:r>
          </a:p>
        </p:txBody>
      </p:sp>
      <p:sp>
        <p:nvSpPr>
          <p:cNvPr id="20" name="矩形: 圆角 19">
            <a:extLst>
              <a:ext uri="{FF2B5EF4-FFF2-40B4-BE49-F238E27FC236}">
                <a16:creationId xmlns:a16="http://schemas.microsoft.com/office/drawing/2014/main" id="{39F1E2C8-AE86-9757-6A8D-66E1951B0BCF}"/>
              </a:ext>
            </a:extLst>
          </p:cNvPr>
          <p:cNvSpPr/>
          <p:nvPr/>
        </p:nvSpPr>
        <p:spPr>
          <a:xfrm>
            <a:off x="787879" y="5176346"/>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可靠性评估模型</a:t>
            </a:r>
          </a:p>
        </p:txBody>
      </p:sp>
      <p:sp>
        <p:nvSpPr>
          <p:cNvPr id="21" name="矩形: 圆角 20">
            <a:extLst>
              <a:ext uri="{FF2B5EF4-FFF2-40B4-BE49-F238E27FC236}">
                <a16:creationId xmlns:a16="http://schemas.microsoft.com/office/drawing/2014/main" id="{544FE63F-28B4-3724-32E2-90863E624A45}"/>
              </a:ext>
            </a:extLst>
          </p:cNvPr>
          <p:cNvSpPr/>
          <p:nvPr/>
        </p:nvSpPr>
        <p:spPr>
          <a:xfrm>
            <a:off x="787879" y="5797300"/>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孤岛划分模型</a:t>
            </a:r>
          </a:p>
        </p:txBody>
      </p:sp>
      <p:sp>
        <p:nvSpPr>
          <p:cNvPr id="31" name="矩形: 圆角 30">
            <a:extLst>
              <a:ext uri="{FF2B5EF4-FFF2-40B4-BE49-F238E27FC236}">
                <a16:creationId xmlns:a16="http://schemas.microsoft.com/office/drawing/2014/main" id="{B7CF8899-F3D6-40FB-DFED-5CCDE5C05CCF}"/>
              </a:ext>
            </a:extLst>
          </p:cNvPr>
          <p:cNvSpPr/>
          <p:nvPr/>
        </p:nvSpPr>
        <p:spPr>
          <a:xfrm>
            <a:off x="4170012" y="4558949"/>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600" dirty="0"/>
              <a:t>遗传模拟退火算法</a:t>
            </a:r>
          </a:p>
        </p:txBody>
      </p:sp>
      <p:sp>
        <p:nvSpPr>
          <p:cNvPr id="32" name="矩形: 圆角 31">
            <a:extLst>
              <a:ext uri="{FF2B5EF4-FFF2-40B4-BE49-F238E27FC236}">
                <a16:creationId xmlns:a16="http://schemas.microsoft.com/office/drawing/2014/main" id="{750BF60A-2EBD-E887-A92B-FF717F783E37}"/>
              </a:ext>
            </a:extLst>
          </p:cNvPr>
          <p:cNvSpPr/>
          <p:nvPr/>
        </p:nvSpPr>
        <p:spPr>
          <a:xfrm>
            <a:off x="4170012" y="5176346"/>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最小生成树算法</a:t>
            </a:r>
          </a:p>
        </p:txBody>
      </p:sp>
      <p:sp>
        <p:nvSpPr>
          <p:cNvPr id="33" name="矩形: 圆角 32">
            <a:extLst>
              <a:ext uri="{FF2B5EF4-FFF2-40B4-BE49-F238E27FC236}">
                <a16:creationId xmlns:a16="http://schemas.microsoft.com/office/drawing/2014/main" id="{FF63087D-BC31-CBD9-0324-5E07597D3EAB}"/>
              </a:ext>
            </a:extLst>
          </p:cNvPr>
          <p:cNvSpPr/>
          <p:nvPr/>
        </p:nvSpPr>
        <p:spPr>
          <a:xfrm>
            <a:off x="4170012" y="5797300"/>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动态规划算法</a:t>
            </a:r>
          </a:p>
        </p:txBody>
      </p:sp>
      <p:pic>
        <p:nvPicPr>
          <p:cNvPr id="1026" name="Picture 2" descr="查看源图像">
            <a:extLst>
              <a:ext uri="{FF2B5EF4-FFF2-40B4-BE49-F238E27FC236}">
                <a16:creationId xmlns:a16="http://schemas.microsoft.com/office/drawing/2014/main" id="{BB4C5AC8-CFBF-8608-EA60-0351D5792B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747" y="1911541"/>
            <a:ext cx="5261135" cy="33064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606965"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4479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优化目标函数</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002E9E8-37F8-F3BD-2AF5-469CBBDBC0C0}"/>
                  </a:ext>
                </a:extLst>
              </p:cNvPr>
              <p:cNvSpPr txBox="1"/>
              <p:nvPr/>
            </p:nvSpPr>
            <p:spPr>
              <a:xfrm>
                <a:off x="6576291" y="4142451"/>
                <a:ext cx="4015508" cy="2592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𝑡</m:t>
                      </m:r>
                      <m:r>
                        <a:rPr lang="en-US" altLang="zh-CN" sz="2400" i="1" smtClean="0">
                          <a:latin typeface="Cambria Math" panose="02040503050406030204" pitchFamily="18" charset="0"/>
                        </a:rPr>
                        <m:t>.</m:t>
                      </m:r>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eqArr>
                                <m:eqArrPr>
                                  <m:ctrlPr>
                                    <a:rPr lang="zh-CN" altLang="zh-CN" sz="2400" i="1">
                                      <a:latin typeface="Cambria Math" panose="02040503050406030204" pitchFamily="18" charset="0"/>
                                    </a:rPr>
                                  </m:ctrlPr>
                                </m:eqArrPr>
                                <m:e>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                                       </m:t>
                                  </m:r>
                                  <m:r>
                                    <a:rPr lang="zh-CN" altLang="zh-CN" sz="2400">
                                      <a:latin typeface="Cambria Math" panose="02040503050406030204" pitchFamily="18" charset="0"/>
                                    </a:rPr>
                                    <m:t>费用约束</m:t>
                                  </m:r>
                                </m:e>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r>
                                        <a:rPr lang="en-US" altLang="zh-CN" sz="2400" i="1">
                                          <a:latin typeface="Cambria Math" panose="02040503050406030204" pitchFamily="18" charset="0"/>
                                        </a:rPr>
                                        <m:t>𝑚</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e>
                                  </m:nary>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𝑒𝑥𝑡𝑒𝑛𝑑</m:t>
                                      </m:r>
                                    </m:sub>
                                  </m:sSub>
                                  <m:r>
                                    <a:rPr lang="en-US" altLang="zh-CN" sz="2400" i="1">
                                      <a:latin typeface="Cambria Math" panose="02040503050406030204" pitchFamily="18" charset="0"/>
                                    </a:rPr>
                                    <m:t>                     </m:t>
                                  </m:r>
                                  <m:r>
                                    <a:rPr lang="zh-CN" altLang="zh-CN" sz="2400">
                                      <a:latin typeface="Cambria Math" panose="02040503050406030204" pitchFamily="18" charset="0"/>
                                    </a:rPr>
                                    <m:t>功率约束</m:t>
                                  </m:r>
                                </m:e>
                              </m:eqArr>
                            </m:e>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r>
                                    <a:rPr lang="en-US" altLang="zh-CN" sz="2400" i="1">
                                      <a:latin typeface="Cambria Math" panose="02040503050406030204" pitchFamily="18" charset="0"/>
                                    </a:rPr>
                                    <m:t>𝑎</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10</m:t>
                                      </m:r>
                                      <m:r>
                                        <a:rPr lang="en-US" altLang="zh-CN" sz="2400" i="1">
                                          <a:latin typeface="Cambria Math" panose="02040503050406030204" pitchFamily="18" charset="0"/>
                                        </a:rPr>
                                        <m:t>𝑘𝑉</m:t>
                                      </m:r>
                                    </m:den>
                                  </m:f>
                                </m:e>
                              </m:nary>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𝑝𝑜𝑤𝑒𝑟</m:t>
                                      </m:r>
                                    </m:sub>
                                  </m:sSub>
                                </m:num>
                                <m:den>
                                  <m:r>
                                    <a:rPr lang="en-US" altLang="zh-CN" sz="2400" i="1">
                                      <a:latin typeface="Cambria Math" panose="02040503050406030204" pitchFamily="18" charset="0"/>
                                    </a:rPr>
                                    <m:t>10</m:t>
                                  </m:r>
                                  <m:r>
                                    <a:rPr lang="en-US" altLang="zh-CN" sz="2400" i="1">
                                      <a:latin typeface="Cambria Math" panose="02040503050406030204" pitchFamily="18" charset="0"/>
                                    </a:rPr>
                                    <m:t>𝑘𝑉</m:t>
                                  </m:r>
                                </m:den>
                              </m:f>
                              <m:r>
                                <a:rPr lang="en-US" altLang="zh-CN" sz="2400" i="1">
                                  <a:latin typeface="Cambria Math" panose="02040503050406030204" pitchFamily="18" charset="0"/>
                                </a:rPr>
                                <m:t>         </m:t>
                              </m:r>
                              <m:r>
                                <a:rPr lang="zh-CN" altLang="zh-CN" sz="2400">
                                  <a:latin typeface="Cambria Math" panose="02040503050406030204" pitchFamily="18" charset="0"/>
                                </a:rPr>
                                <m:t>电流约束</m:t>
                              </m:r>
                            </m:e>
                          </m:eqArr>
                        </m:e>
                      </m:d>
                    </m:oMath>
                  </m:oMathPara>
                </a14:m>
                <a:endParaRPr lang="zh-CN" altLang="en-US" sz="2400" dirty="0"/>
              </a:p>
            </p:txBody>
          </p:sp>
        </mc:Choice>
        <mc:Fallback xmlns="">
          <p:sp>
            <p:nvSpPr>
              <p:cNvPr id="11" name="文本框 10">
                <a:extLst>
                  <a:ext uri="{FF2B5EF4-FFF2-40B4-BE49-F238E27FC236}">
                    <a16:creationId xmlns:a16="http://schemas.microsoft.com/office/drawing/2014/main" id="{1002E9E8-37F8-F3BD-2AF5-469CBBDBC0C0}"/>
                  </a:ext>
                </a:extLst>
              </p:cNvPr>
              <p:cNvSpPr txBox="1">
                <a:spLocks noRot="1" noChangeAspect="1" noMove="1" noResize="1" noEditPoints="1" noAdjustHandles="1" noChangeArrowheads="1" noChangeShapeType="1" noTextEdit="1"/>
              </p:cNvSpPr>
              <p:nvPr/>
            </p:nvSpPr>
            <p:spPr>
              <a:xfrm>
                <a:off x="6576291" y="4142451"/>
                <a:ext cx="4015508" cy="2592376"/>
              </a:xfrm>
              <a:prstGeom prst="rect">
                <a:avLst/>
              </a:prstGeom>
              <a:blipFill>
                <a:blip r:embed="rId3"/>
                <a:stretch>
                  <a:fillRect r="-36018"/>
                </a:stretch>
              </a:blipFill>
            </p:spPr>
            <p:txBody>
              <a:bodyPr/>
              <a:lstStyle/>
              <a:p>
                <a:r>
                  <a:rPr lang="zh-CN" altLang="en-US">
                    <a:noFill/>
                  </a:rPr>
                  <a:t> </a:t>
                </a:r>
              </a:p>
            </p:txBody>
          </p:sp>
        </mc:Fallback>
      </mc:AlternateContent>
      <p:grpSp>
        <p:nvGrpSpPr>
          <p:cNvPr id="12" name="组合 11">
            <a:extLst>
              <a:ext uri="{FF2B5EF4-FFF2-40B4-BE49-F238E27FC236}">
                <a16:creationId xmlns:a16="http://schemas.microsoft.com/office/drawing/2014/main" id="{157AA51F-E66F-108E-5040-ECD5C57A5EDC}"/>
              </a:ext>
            </a:extLst>
          </p:cNvPr>
          <p:cNvGrpSpPr/>
          <p:nvPr/>
        </p:nvGrpSpPr>
        <p:grpSpPr>
          <a:xfrm>
            <a:off x="245446" y="4910742"/>
            <a:ext cx="1944513" cy="594134"/>
            <a:chOff x="825910" y="2762865"/>
            <a:chExt cx="1927122" cy="594134"/>
          </a:xfrm>
        </p:grpSpPr>
        <p:sp>
          <p:nvSpPr>
            <p:cNvPr id="13" name="矩形: 圆角 12">
              <a:extLst>
                <a:ext uri="{FF2B5EF4-FFF2-40B4-BE49-F238E27FC236}">
                  <a16:creationId xmlns:a16="http://schemas.microsoft.com/office/drawing/2014/main" id="{D0AF2597-4E27-3D79-54FC-8E18290467FD}"/>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15E69CB6-1701-40CD-8D6C-DFE3AEA2C238}"/>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约束条件</a:t>
              </a:r>
            </a:p>
          </p:txBody>
        </p:sp>
      </p:grpSp>
      <p:grpSp>
        <p:nvGrpSpPr>
          <p:cNvPr id="15" name="组合 14">
            <a:extLst>
              <a:ext uri="{FF2B5EF4-FFF2-40B4-BE49-F238E27FC236}">
                <a16:creationId xmlns:a16="http://schemas.microsoft.com/office/drawing/2014/main" id="{39A424AF-24C1-CFF4-B243-ADD1A435BBE1}"/>
              </a:ext>
            </a:extLst>
          </p:cNvPr>
          <p:cNvGrpSpPr/>
          <p:nvPr/>
        </p:nvGrpSpPr>
        <p:grpSpPr>
          <a:xfrm>
            <a:off x="299553" y="2068288"/>
            <a:ext cx="1829058" cy="594134"/>
            <a:chOff x="825910" y="2762865"/>
            <a:chExt cx="1927122" cy="594134"/>
          </a:xfrm>
        </p:grpSpPr>
        <p:sp>
          <p:nvSpPr>
            <p:cNvPr id="16" name="矩形: 圆角 15">
              <a:extLst>
                <a:ext uri="{FF2B5EF4-FFF2-40B4-BE49-F238E27FC236}">
                  <a16:creationId xmlns:a16="http://schemas.microsoft.com/office/drawing/2014/main" id="{29669479-D2AB-19A7-E6E7-A39C3CFF6147}"/>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3A4F8548-166C-A3B7-CC60-305B5E737EF3}"/>
                </a:ext>
              </a:extLst>
            </p:cNvPr>
            <p:cNvSpPr txBox="1"/>
            <p:nvPr/>
          </p:nvSpPr>
          <p:spPr>
            <a:xfrm>
              <a:off x="104479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目标函数</a:t>
              </a:r>
            </a:p>
          </p:txBody>
        </p: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0AE2F85B-713E-0DBA-24EF-7D96645B16CD}"/>
                  </a:ext>
                </a:extLst>
              </p:cNvPr>
              <p:cNvSpPr txBox="1"/>
              <p:nvPr/>
            </p:nvSpPr>
            <p:spPr>
              <a:xfrm>
                <a:off x="2844261" y="2068287"/>
                <a:ext cx="4339822" cy="59413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rPr>
                        <m:t>𝑚𝑎𝑥</m:t>
                      </m:r>
                      <m:r>
                        <m:rPr>
                          <m:lit/>
                        </m:rPr>
                        <a:rPr lang="en-US" altLang="zh-CN" sz="2800">
                          <a:latin typeface="Cambria Math" panose="02040503050406030204" pitchFamily="18" charset="0"/>
                        </a:rPr>
                        <m:t> </m:t>
                      </m:r>
                      <m:r>
                        <m:rPr>
                          <m:lit/>
                        </m:rPr>
                        <a:rPr lang="en-US" altLang="zh-CN" sz="2800" i="1">
                          <a:latin typeface="Cambria Math" panose="02040503050406030204" pitchFamily="18" charset="0"/>
                        </a:rPr>
                        <m:t>{</m:t>
                      </m:r>
                      <m:r>
                        <m:rPr>
                          <m:lit/>
                        </m:rPr>
                        <a:rPr lang="en-US" altLang="zh-CN" sz="2800" i="1">
                          <a:latin typeface="Cambria Math" panose="02040503050406030204" pitchFamily="18" charset="0"/>
                        </a:rPr>
                        <m:t>𝑚𝑖𝑛</m:t>
                      </m:r>
                      <m:d>
                        <m:dPr>
                          <m:begChr m:val="["/>
                          <m:endChr m:val="]"/>
                          <m:ctrlPr>
                            <a:rPr lang="zh-CN" altLang="zh-CN" sz="2800" i="1">
                              <a:latin typeface="Cambria Math" panose="02040503050406030204" pitchFamily="18" charset="0"/>
                            </a:rPr>
                          </m:ctrlPr>
                        </m:dPr>
                        <m:e>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1</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2</m:t>
                              </m:r>
                            </m:sub>
                          </m:sSub>
                          <m:r>
                            <a:rPr lang="en-US" altLang="zh-CN" sz="2800" i="1">
                              <a:latin typeface="Cambria Math" panose="02040503050406030204" pitchFamily="18" charset="0"/>
                            </a:rPr>
                            <m:t>,…,</m:t>
                          </m:r>
                          <m:sSub>
                            <m:sSubPr>
                              <m:ctrlPr>
                                <a:rPr lang="zh-CN" altLang="zh-CN" sz="2800" i="1">
                                  <a:latin typeface="Cambria Math" panose="02040503050406030204" pitchFamily="18" charset="0"/>
                                </a:rPr>
                              </m:ctrlPr>
                            </m:sSubPr>
                            <m:e>
                              <m:r>
                                <a:rPr lang="en-US" altLang="zh-CN" sz="2800" i="1">
                                  <a:latin typeface="Cambria Math" panose="02040503050406030204" pitchFamily="18" charset="0"/>
                                </a:rPr>
                                <m:t>𝑅</m:t>
                              </m:r>
                            </m:e>
                            <m:sub>
                              <m:r>
                                <a:rPr lang="en-US" altLang="zh-CN" sz="2800" i="1">
                                  <a:latin typeface="Cambria Math" panose="02040503050406030204" pitchFamily="18" charset="0"/>
                                </a:rPr>
                                <m:t>𝑛</m:t>
                              </m:r>
                            </m:sub>
                          </m:sSub>
                        </m:e>
                      </m:d>
                      <m:r>
                        <m:rPr>
                          <m:lit/>
                        </m:rPr>
                        <a:rPr lang="en-US" altLang="zh-CN" sz="2800" i="1">
                          <a:latin typeface="Cambria Math" panose="02040503050406030204" pitchFamily="18" charset="0"/>
                        </a:rPr>
                        <m:t>}</m:t>
                      </m:r>
                    </m:oMath>
                  </m:oMathPara>
                </a14:m>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0AE2F85B-713E-0DBA-24EF-7D96645B16CD}"/>
                  </a:ext>
                </a:extLst>
              </p:cNvPr>
              <p:cNvSpPr txBox="1">
                <a:spLocks noRot="1" noChangeAspect="1" noMove="1" noResize="1" noEditPoints="1" noAdjustHandles="1" noChangeArrowheads="1" noChangeShapeType="1" noTextEdit="1"/>
              </p:cNvSpPr>
              <p:nvPr/>
            </p:nvSpPr>
            <p:spPr>
              <a:xfrm>
                <a:off x="2844261" y="2068287"/>
                <a:ext cx="4339822" cy="59413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36BD707C-E319-BA23-A07D-16BA793E6158}"/>
                  </a:ext>
                </a:extLst>
              </p:cNvPr>
              <p:cNvSpPr txBox="1"/>
              <p:nvPr/>
            </p:nvSpPr>
            <p:spPr>
              <a:xfrm>
                <a:off x="2319231" y="4210331"/>
                <a:ext cx="3128818" cy="461665"/>
              </a:xfrm>
              <a:prstGeom prst="rect">
                <a:avLst/>
              </a:prstGeom>
              <a:noFill/>
            </p:spPr>
            <p:txBody>
              <a:bodyPr wrap="square">
                <a:spAutoFit/>
              </a:bodyPr>
              <a:lstStyle/>
              <a:p>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总建设费用不超过</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𝑋</m:t>
                    </m:r>
                  </m:oMath>
                </a14:m>
                <a:endParaRPr lang="zh-CN" altLang="en-US" sz="2400" dirty="0"/>
              </a:p>
            </p:txBody>
          </p:sp>
        </mc:Choice>
        <mc:Fallback xmlns="">
          <p:sp>
            <p:nvSpPr>
              <p:cNvPr id="21" name="文本框 20">
                <a:extLst>
                  <a:ext uri="{FF2B5EF4-FFF2-40B4-BE49-F238E27FC236}">
                    <a16:creationId xmlns:a16="http://schemas.microsoft.com/office/drawing/2014/main" id="{36BD707C-E319-BA23-A07D-16BA793E6158}"/>
                  </a:ext>
                </a:extLst>
              </p:cNvPr>
              <p:cNvSpPr txBox="1">
                <a:spLocks noRot="1" noChangeAspect="1" noMove="1" noResize="1" noEditPoints="1" noAdjustHandles="1" noChangeArrowheads="1" noChangeShapeType="1" noTextEdit="1"/>
              </p:cNvSpPr>
              <p:nvPr/>
            </p:nvSpPr>
            <p:spPr>
              <a:xfrm>
                <a:off x="2319231" y="4210331"/>
                <a:ext cx="3128818" cy="461665"/>
              </a:xfrm>
              <a:prstGeom prst="rect">
                <a:avLst/>
              </a:prstGeom>
              <a:blipFill>
                <a:blip r:embed="rId5"/>
                <a:stretch>
                  <a:fillRect l="-2918" t="-16000" b="-25333"/>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893FF711-E1A7-F9B9-7254-75657F4EA9A5}"/>
              </a:ext>
            </a:extLst>
          </p:cNvPr>
          <p:cNvSpPr txBox="1"/>
          <p:nvPr/>
        </p:nvSpPr>
        <p:spPr>
          <a:xfrm>
            <a:off x="2319231" y="5065802"/>
            <a:ext cx="3895436" cy="461665"/>
          </a:xfrm>
          <a:prstGeom prst="rect">
            <a:avLst/>
          </a:prstGeom>
          <a:noFill/>
        </p:spPr>
        <p:txBody>
          <a:bodyPr wrap="square">
            <a:spAutoFit/>
          </a:bodyPr>
          <a:lstStyle/>
          <a:p>
            <a:r>
              <a:rPr lang="zh-CN" altLang="en-US" sz="2400" dirty="0"/>
              <a:t>总负载功率不超过扩展功率</a:t>
            </a:r>
          </a:p>
        </p:txBody>
      </p:sp>
      <p:sp>
        <p:nvSpPr>
          <p:cNvPr id="23" name="文本框 22">
            <a:extLst>
              <a:ext uri="{FF2B5EF4-FFF2-40B4-BE49-F238E27FC236}">
                <a16:creationId xmlns:a16="http://schemas.microsoft.com/office/drawing/2014/main" id="{066CB61C-2D89-BF90-8ACF-2D2C984DBFDB}"/>
              </a:ext>
            </a:extLst>
          </p:cNvPr>
          <p:cNvSpPr txBox="1"/>
          <p:nvPr/>
        </p:nvSpPr>
        <p:spPr>
          <a:xfrm>
            <a:off x="2319230" y="5938909"/>
            <a:ext cx="4588163" cy="461665"/>
          </a:xfrm>
          <a:prstGeom prst="rect">
            <a:avLst/>
          </a:prstGeom>
          <a:noFill/>
        </p:spPr>
        <p:txBody>
          <a:bodyPr wrap="square">
            <a:spAutoFit/>
          </a:bodyPr>
          <a:lstStyle/>
          <a:p>
            <a:r>
              <a:rPr lang="zh-CN" altLang="en-US" sz="2400" dirty="0"/>
              <a:t>总线电流不超过其最大承受电流</a:t>
            </a:r>
          </a:p>
        </p:txBody>
      </p:sp>
    </p:spTree>
    <p:extLst>
      <p:ext uri="{BB962C8B-B14F-4D97-AF65-F5344CB8AC3E}">
        <p14:creationId xmlns:p14="http://schemas.microsoft.com/office/powerpoint/2010/main" val="1566329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886528"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模型求解</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graphicFrame>
        <p:nvGraphicFramePr>
          <p:cNvPr id="13" name="表格 12">
            <a:extLst>
              <a:ext uri="{FF2B5EF4-FFF2-40B4-BE49-F238E27FC236}">
                <a16:creationId xmlns:a16="http://schemas.microsoft.com/office/drawing/2014/main" id="{9D6905B3-39B5-AB38-3701-DC4CF6C4F19C}"/>
              </a:ext>
            </a:extLst>
          </p:cNvPr>
          <p:cNvGraphicFramePr>
            <a:graphicFrameLocks noGrp="1"/>
          </p:cNvGraphicFramePr>
          <p:nvPr>
            <p:extLst>
              <p:ext uri="{D42A27DB-BD31-4B8C-83A1-F6EECF244321}">
                <p14:modId xmlns:p14="http://schemas.microsoft.com/office/powerpoint/2010/main" val="2579118053"/>
              </p:ext>
            </p:extLst>
          </p:nvPr>
        </p:nvGraphicFramePr>
        <p:xfrm>
          <a:off x="312596" y="2595520"/>
          <a:ext cx="5363789" cy="3042357"/>
        </p:xfrm>
        <a:graphic>
          <a:graphicData uri="http://schemas.openxmlformats.org/drawingml/2006/table">
            <a:tbl>
              <a:tblPr firstRow="1" firstCol="1" bandRow="1">
                <a:tableStyleId>{5C22544A-7EE6-4342-B048-85BDC9FD1C3A}</a:tableStyleId>
              </a:tblPr>
              <a:tblGrid>
                <a:gridCol w="916135">
                  <a:extLst>
                    <a:ext uri="{9D8B030D-6E8A-4147-A177-3AD203B41FA5}">
                      <a16:colId xmlns:a16="http://schemas.microsoft.com/office/drawing/2014/main" val="1103047093"/>
                    </a:ext>
                  </a:extLst>
                </a:gridCol>
                <a:gridCol w="1279799">
                  <a:extLst>
                    <a:ext uri="{9D8B030D-6E8A-4147-A177-3AD203B41FA5}">
                      <a16:colId xmlns:a16="http://schemas.microsoft.com/office/drawing/2014/main" val="3849327149"/>
                    </a:ext>
                  </a:extLst>
                </a:gridCol>
                <a:gridCol w="1647757">
                  <a:extLst>
                    <a:ext uri="{9D8B030D-6E8A-4147-A177-3AD203B41FA5}">
                      <a16:colId xmlns:a16="http://schemas.microsoft.com/office/drawing/2014/main" val="2040207107"/>
                    </a:ext>
                  </a:extLst>
                </a:gridCol>
                <a:gridCol w="1520098">
                  <a:extLst>
                    <a:ext uri="{9D8B030D-6E8A-4147-A177-3AD203B41FA5}">
                      <a16:colId xmlns:a16="http://schemas.microsoft.com/office/drawing/2014/main" val="1833950304"/>
                    </a:ext>
                  </a:extLst>
                </a:gridCol>
              </a:tblGrid>
              <a:tr h="1033617">
                <a:tc>
                  <a:txBody>
                    <a:bodyPr/>
                    <a:lstStyle/>
                    <a:p>
                      <a:pPr algn="ctr"/>
                      <a:r>
                        <a:rPr lang="zh-CN" sz="1800" kern="0" dirty="0">
                          <a:effectLst/>
                          <a:latin typeface="Times New Roman" panose="02020603050405020304" pitchFamily="18" charset="0"/>
                          <a:cs typeface="Times New Roman" panose="02020603050405020304" pitchFamily="18" charset="0"/>
                        </a:rPr>
                        <a:t>联络线条数</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最低用电可靠性</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联络线费用上限</a:t>
                      </a:r>
                      <a:r>
                        <a:rPr lang="en-US" sz="1800" kern="0" dirty="0">
                          <a:effectLst/>
                          <a:latin typeface="Times New Roman" panose="02020603050405020304" pitchFamily="18" charset="0"/>
                          <a:cs typeface="Times New Roman" panose="02020603050405020304" pitchFamily="18" charset="0"/>
                        </a:rPr>
                        <a:t>(</a:t>
                      </a:r>
                      <a:r>
                        <a:rPr lang="zh-CN" sz="1800" kern="0" dirty="0">
                          <a:effectLst/>
                          <a:latin typeface="Times New Roman" panose="02020603050405020304" pitchFamily="18" charset="0"/>
                          <a:cs typeface="Times New Roman" panose="02020603050405020304" pitchFamily="18" charset="0"/>
                        </a:rPr>
                        <a:t>千元</a:t>
                      </a:r>
                      <a:r>
                        <a:rPr lang="en-US" sz="1800" kern="0" dirty="0">
                          <a:effectLst/>
                          <a:latin typeface="Times New Roman" panose="02020603050405020304" pitchFamily="18" charset="0"/>
                          <a:cs typeface="Times New Roman" panose="02020603050405020304" pitchFamily="18" charset="0"/>
                        </a:rPr>
                        <a: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zh-CN" sz="1800" kern="0" dirty="0">
                          <a:effectLst/>
                          <a:latin typeface="Times New Roman" panose="02020603050405020304" pitchFamily="18" charset="0"/>
                          <a:cs typeface="Times New Roman" panose="02020603050405020304" pitchFamily="18" charset="0"/>
                        </a:rPr>
                        <a:t>建设费用上限</a:t>
                      </a:r>
                      <a:r>
                        <a:rPr lang="en-US" sz="1800" kern="0" dirty="0">
                          <a:effectLst/>
                          <a:latin typeface="Times New Roman" panose="02020603050405020304" pitchFamily="18" charset="0"/>
                          <a:cs typeface="Times New Roman" panose="02020603050405020304" pitchFamily="18" charset="0"/>
                        </a:rPr>
                        <a:t>(</a:t>
                      </a:r>
                      <a:r>
                        <a:rPr lang="zh-CN" sz="1800" kern="0" dirty="0">
                          <a:effectLst/>
                          <a:latin typeface="Times New Roman" panose="02020603050405020304" pitchFamily="18" charset="0"/>
                          <a:cs typeface="Times New Roman" panose="02020603050405020304" pitchFamily="18" charset="0"/>
                        </a:rPr>
                        <a:t>千元</a:t>
                      </a:r>
                      <a:r>
                        <a:rPr lang="en-US" sz="1800" kern="0" dirty="0">
                          <a:effectLst/>
                          <a:latin typeface="Times New Roman" panose="02020603050405020304" pitchFamily="18" charset="0"/>
                          <a:cs typeface="Times New Roman" panose="02020603050405020304" pitchFamily="18" charset="0"/>
                        </a:rPr>
                        <a:t>)</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759854750"/>
                  </a:ext>
                </a:extLst>
              </a:tr>
              <a:tr h="669580">
                <a:tc>
                  <a:txBody>
                    <a:bodyPr/>
                    <a:lstStyle/>
                    <a:p>
                      <a:pPr algn="ctr"/>
                      <a:r>
                        <a:rPr lang="zh-CN" sz="1800" kern="0">
                          <a:effectLst/>
                          <a:latin typeface="Times New Roman" panose="02020603050405020304" pitchFamily="18" charset="0"/>
                          <a:cs typeface="Times New Roman" panose="02020603050405020304" pitchFamily="18" charset="0"/>
                        </a:rPr>
                        <a:t>一条</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97.8349%</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500</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5108.95</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008248912"/>
                  </a:ext>
                </a:extLst>
              </a:tr>
              <a:tr h="669580">
                <a:tc>
                  <a:txBody>
                    <a:bodyPr/>
                    <a:lstStyle/>
                    <a:p>
                      <a:pPr algn="ctr"/>
                      <a:r>
                        <a:rPr lang="zh-CN" sz="1800" kern="0">
                          <a:effectLst/>
                          <a:latin typeface="Times New Roman" panose="02020603050405020304" pitchFamily="18" charset="0"/>
                          <a:cs typeface="Times New Roman" panose="02020603050405020304" pitchFamily="18" charset="0"/>
                        </a:rPr>
                        <a:t>两条</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97.8439%</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a:effectLst/>
                          <a:latin typeface="Times New Roman" panose="02020603050405020304" pitchFamily="18" charset="0"/>
                          <a:cs typeface="Times New Roman" panose="02020603050405020304" pitchFamily="18" charset="0"/>
                        </a:rPr>
                        <a:t>1100</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a:effectLst/>
                          <a:latin typeface="Times New Roman" panose="02020603050405020304" pitchFamily="18" charset="0"/>
                          <a:cs typeface="Times New Roman" panose="02020603050405020304" pitchFamily="18" charset="0"/>
                        </a:rPr>
                        <a:t>5708.95</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71838563"/>
                  </a:ext>
                </a:extLst>
              </a:tr>
              <a:tr h="669580">
                <a:tc>
                  <a:txBody>
                    <a:bodyPr/>
                    <a:lstStyle/>
                    <a:p>
                      <a:pPr algn="ctr"/>
                      <a:r>
                        <a:rPr lang="zh-CN" sz="1800" kern="0">
                          <a:effectLst/>
                          <a:latin typeface="Times New Roman" panose="02020603050405020304" pitchFamily="18" charset="0"/>
                          <a:cs typeface="Times New Roman" panose="02020603050405020304" pitchFamily="18" charset="0"/>
                        </a:rPr>
                        <a:t>三条</a:t>
                      </a:r>
                      <a:endParaRPr lang="zh-CN" sz="1400" kern="10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97.8440%</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0" dirty="0">
                          <a:effectLst/>
                          <a:latin typeface="Times New Roman" panose="02020603050405020304" pitchFamily="18" charset="0"/>
                          <a:cs typeface="Times New Roman" panose="02020603050405020304" pitchFamily="18" charset="0"/>
                        </a:rPr>
                        <a:t>1700</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tc>
                  <a:txBody>
                    <a:bodyPr/>
                    <a:lstStyle/>
                    <a:p>
                      <a:pPr algn="ctr"/>
                      <a:r>
                        <a:rPr lang="en-US" sz="1800" kern="100" dirty="0">
                          <a:effectLst/>
                          <a:latin typeface="Times New Roman" panose="02020603050405020304" pitchFamily="18" charset="0"/>
                          <a:cs typeface="Times New Roman" panose="02020603050405020304" pitchFamily="18" charset="0"/>
                        </a:rPr>
                        <a:t>6308.95</a:t>
                      </a:r>
                      <a:endParaRPr lang="zh-CN" sz="1400" kern="100" dirty="0">
                        <a:effectLst/>
                        <a:latin typeface="Times New Roman" panose="02020603050405020304" pitchFamily="18" charset="0"/>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397981860"/>
                  </a:ext>
                </a:extLst>
              </a:tr>
            </a:tbl>
          </a:graphicData>
        </a:graphic>
      </p:graphicFrame>
      <p:pic>
        <p:nvPicPr>
          <p:cNvPr id="21" name="图片 20">
            <a:extLst>
              <a:ext uri="{FF2B5EF4-FFF2-40B4-BE49-F238E27FC236}">
                <a16:creationId xmlns:a16="http://schemas.microsoft.com/office/drawing/2014/main" id="{219FAEB5-8D82-88A1-E61A-01044FF9CD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9321" y="2440142"/>
            <a:ext cx="6120083" cy="3665562"/>
          </a:xfrm>
          <a:prstGeom prst="rect">
            <a:avLst/>
          </a:prstGeom>
        </p:spPr>
      </p:pic>
      <p:pic>
        <p:nvPicPr>
          <p:cNvPr id="22" name="图片 21">
            <a:extLst>
              <a:ext uri="{FF2B5EF4-FFF2-40B4-BE49-F238E27FC236}">
                <a16:creationId xmlns:a16="http://schemas.microsoft.com/office/drawing/2014/main" id="{72B1D916-81D7-08DE-4449-D5E162C19FDB}"/>
              </a:ext>
            </a:extLst>
          </p:cNvPr>
          <p:cNvPicPr>
            <a:picLocks noChangeAspect="1"/>
          </p:cNvPicPr>
          <p:nvPr/>
        </p:nvPicPr>
        <p:blipFill>
          <a:blip r:embed="rId4"/>
          <a:stretch>
            <a:fillRect/>
          </a:stretch>
        </p:blipFill>
        <p:spPr>
          <a:xfrm>
            <a:off x="5759321" y="2416585"/>
            <a:ext cx="6277357" cy="3629562"/>
          </a:xfrm>
          <a:prstGeom prst="rect">
            <a:avLst/>
          </a:prstGeom>
        </p:spPr>
      </p:pic>
      <p:pic>
        <p:nvPicPr>
          <p:cNvPr id="25" name="图片 24">
            <a:extLst>
              <a:ext uri="{FF2B5EF4-FFF2-40B4-BE49-F238E27FC236}">
                <a16:creationId xmlns:a16="http://schemas.microsoft.com/office/drawing/2014/main" id="{28D1B6E2-C6C0-0DE4-525F-8455219A4C5B}"/>
              </a:ext>
            </a:extLst>
          </p:cNvPr>
          <p:cNvPicPr>
            <a:picLocks noChangeAspect="1"/>
          </p:cNvPicPr>
          <p:nvPr/>
        </p:nvPicPr>
        <p:blipFill>
          <a:blip r:embed="rId5"/>
          <a:stretch>
            <a:fillRect/>
          </a:stretch>
        </p:blipFill>
        <p:spPr>
          <a:xfrm>
            <a:off x="5623378" y="2416585"/>
            <a:ext cx="6549241" cy="3629562"/>
          </a:xfrm>
          <a:prstGeom prst="rect">
            <a:avLst/>
          </a:prstGeom>
        </p:spPr>
      </p:pic>
    </p:spTree>
    <p:extLst>
      <p:ext uri="{BB962C8B-B14F-4D97-AF65-F5344CB8AC3E}">
        <p14:creationId xmlns:p14="http://schemas.microsoft.com/office/powerpoint/2010/main" val="21170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3" y="1058758"/>
            <a:ext cx="3107467"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20" name="表格 19">
            <a:extLst>
              <a:ext uri="{FF2B5EF4-FFF2-40B4-BE49-F238E27FC236}">
                <a16:creationId xmlns:a16="http://schemas.microsoft.com/office/drawing/2014/main" id="{3B743487-45B7-D685-8D77-3915C14C7C32}"/>
              </a:ext>
            </a:extLst>
          </p:cNvPr>
          <p:cNvGraphicFramePr>
            <a:graphicFrameLocks noGrp="1"/>
          </p:cNvGraphicFramePr>
          <p:nvPr>
            <p:extLst>
              <p:ext uri="{D42A27DB-BD31-4B8C-83A1-F6EECF244321}">
                <p14:modId xmlns:p14="http://schemas.microsoft.com/office/powerpoint/2010/main" val="694435588"/>
              </p:ext>
            </p:extLst>
          </p:nvPr>
        </p:nvGraphicFramePr>
        <p:xfrm>
          <a:off x="5660570" y="2818713"/>
          <a:ext cx="6435635" cy="2696901"/>
        </p:xfrm>
        <a:graphic>
          <a:graphicData uri="http://schemas.openxmlformats.org/drawingml/2006/table">
            <a:tbl>
              <a:tblPr>
                <a:tableStyleId>{5C22544A-7EE6-4342-B048-85BDC9FD1C3A}</a:tableStyleId>
              </a:tblPr>
              <a:tblGrid>
                <a:gridCol w="1272160">
                  <a:extLst>
                    <a:ext uri="{9D8B030D-6E8A-4147-A177-3AD203B41FA5}">
                      <a16:colId xmlns:a16="http://schemas.microsoft.com/office/drawing/2014/main" val="2538797168"/>
                    </a:ext>
                  </a:extLst>
                </a:gridCol>
                <a:gridCol w="1346995">
                  <a:extLst>
                    <a:ext uri="{9D8B030D-6E8A-4147-A177-3AD203B41FA5}">
                      <a16:colId xmlns:a16="http://schemas.microsoft.com/office/drawing/2014/main" val="4093022776"/>
                    </a:ext>
                  </a:extLst>
                </a:gridCol>
                <a:gridCol w="1272160">
                  <a:extLst>
                    <a:ext uri="{9D8B030D-6E8A-4147-A177-3AD203B41FA5}">
                      <a16:colId xmlns:a16="http://schemas.microsoft.com/office/drawing/2014/main" val="3568879397"/>
                    </a:ext>
                  </a:extLst>
                </a:gridCol>
                <a:gridCol w="1272160">
                  <a:extLst>
                    <a:ext uri="{9D8B030D-6E8A-4147-A177-3AD203B41FA5}">
                      <a16:colId xmlns:a16="http://schemas.microsoft.com/office/drawing/2014/main" val="75018492"/>
                    </a:ext>
                  </a:extLst>
                </a:gridCol>
                <a:gridCol w="1272160">
                  <a:extLst>
                    <a:ext uri="{9D8B030D-6E8A-4147-A177-3AD203B41FA5}">
                      <a16:colId xmlns:a16="http://schemas.microsoft.com/office/drawing/2014/main" val="3100034038"/>
                    </a:ext>
                  </a:extLst>
                </a:gridCol>
              </a:tblGrid>
              <a:tr h="560213">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solidFill>
                            <a:schemeClr val="bg1"/>
                          </a:solidFill>
                          <a:effectLst/>
                        </a:rPr>
                        <a:t>最小值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中位数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平均数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最大值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1068344">
                <a:tc>
                  <a:txBody>
                    <a:bodyPr/>
                    <a:lstStyle/>
                    <a:p>
                      <a:pPr algn="ctr" rtl="0"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添加联络线前</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solidFill>
                      <a:srgbClr val="549E39"/>
                    </a:solidFill>
                  </a:tcP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97.29%</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97.91%</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98.38%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386770676"/>
                  </a:ext>
                </a:extLst>
              </a:tr>
              <a:tr h="106834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添加联络线后</a:t>
                      </a:r>
                      <a:endParaRPr lang="en-US" altLang="zh-CN" sz="1600" b="1" i="0" u="none" strike="noStrike" dirty="0">
                        <a:solidFill>
                          <a:schemeClr val="bg1"/>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r>
                        <a:rPr lang="zh-CN" altLang="en-US" sz="1600" b="1" i="0" u="none" strike="noStrike" dirty="0">
                          <a:solidFill>
                            <a:schemeClr val="bg1"/>
                          </a:solidFill>
                          <a:effectLst/>
                          <a:latin typeface="等线" panose="02010600030101010101" pitchFamily="2" charset="-122"/>
                          <a:ea typeface="等线" panose="02010600030101010101" pitchFamily="2" charset="-122"/>
                        </a:rPr>
                        <a:t>一条</a:t>
                      </a: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p>
                  </a:txBody>
                  <a:tcPr marL="4763" marR="4763" marT="4763" marB="0" anchor="ctr">
                    <a:solidFill>
                      <a:srgbClr val="549E39"/>
                    </a:solidFill>
                  </a:tcP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97.84%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99.13%</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98.88%</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99.27%</a:t>
                      </a:r>
                    </a:p>
                  </a:txBody>
                  <a:tcPr marL="4763" marR="4763" marT="4763" marB="0" anchor="ctr"/>
                </a:tc>
                <a:extLst>
                  <a:ext uri="{0D108BD9-81ED-4DB2-BD59-A6C34878D82A}">
                    <a16:rowId xmlns:a16="http://schemas.microsoft.com/office/drawing/2014/main" val="2207752186"/>
                  </a:ext>
                </a:extLst>
              </a:tr>
            </a:tbl>
          </a:graphicData>
        </a:graphic>
      </p:graphicFrame>
      <p:pic>
        <p:nvPicPr>
          <p:cNvPr id="22" name="图片 21">
            <a:extLst>
              <a:ext uri="{FF2B5EF4-FFF2-40B4-BE49-F238E27FC236}">
                <a16:creationId xmlns:a16="http://schemas.microsoft.com/office/drawing/2014/main" id="{F2BCF589-245F-3C53-63F2-C1E9A5C45FF6}"/>
              </a:ext>
            </a:extLst>
          </p:cNvPr>
          <p:cNvPicPr>
            <a:picLocks noChangeAspect="1"/>
          </p:cNvPicPr>
          <p:nvPr/>
        </p:nvPicPr>
        <p:blipFill rotWithShape="1">
          <a:blip r:embed="rId2">
            <a:extLst>
              <a:ext uri="{28A0092B-C50C-407E-A947-70E740481C1C}">
                <a14:useLocalDpi xmlns:a14="http://schemas.microsoft.com/office/drawing/2010/main" val="0"/>
              </a:ext>
            </a:extLst>
          </a:blip>
          <a:srcRect l="16087" t="4873" b="22543"/>
          <a:stretch/>
        </p:blipFill>
        <p:spPr>
          <a:xfrm>
            <a:off x="-1" y="2528694"/>
            <a:ext cx="5660571" cy="3672275"/>
          </a:xfrm>
          <a:prstGeom prst="rect">
            <a:avLst/>
          </a:prstGeom>
        </p:spPr>
      </p:pic>
      <p:grpSp>
        <p:nvGrpSpPr>
          <p:cNvPr id="25" name="组合 24">
            <a:extLst>
              <a:ext uri="{FF2B5EF4-FFF2-40B4-BE49-F238E27FC236}">
                <a16:creationId xmlns:a16="http://schemas.microsoft.com/office/drawing/2014/main" id="{14453C7B-A58A-602D-1ABF-5FD30BABE0EE}"/>
              </a:ext>
            </a:extLst>
          </p:cNvPr>
          <p:cNvGrpSpPr/>
          <p:nvPr/>
        </p:nvGrpSpPr>
        <p:grpSpPr>
          <a:xfrm>
            <a:off x="4649485" y="1109092"/>
            <a:ext cx="2569922" cy="594134"/>
            <a:chOff x="825910" y="2762865"/>
            <a:chExt cx="1965205" cy="594134"/>
          </a:xfrm>
        </p:grpSpPr>
        <p:sp>
          <p:nvSpPr>
            <p:cNvPr id="26" name="矩形: 圆角 25">
              <a:extLst>
                <a:ext uri="{FF2B5EF4-FFF2-40B4-BE49-F238E27FC236}">
                  <a16:creationId xmlns:a16="http://schemas.microsoft.com/office/drawing/2014/main" id="{14D20A07-3569-5F52-614B-9D8DF649916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1D6CD84-6D20-F35A-9F71-98521076C9AA}"/>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一条联络线情况</a:t>
              </a:r>
            </a:p>
          </p:txBody>
        </p:sp>
      </p:grpSp>
    </p:spTree>
    <p:extLst>
      <p:ext uri="{BB962C8B-B14F-4D97-AF65-F5344CB8AC3E}">
        <p14:creationId xmlns:p14="http://schemas.microsoft.com/office/powerpoint/2010/main" val="28209268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8053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3" y="1058758"/>
            <a:ext cx="3107467"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20" name="表格 19">
            <a:extLst>
              <a:ext uri="{FF2B5EF4-FFF2-40B4-BE49-F238E27FC236}">
                <a16:creationId xmlns:a16="http://schemas.microsoft.com/office/drawing/2014/main" id="{3B743487-45B7-D685-8D77-3915C14C7C32}"/>
              </a:ext>
            </a:extLst>
          </p:cNvPr>
          <p:cNvGraphicFramePr>
            <a:graphicFrameLocks noGrp="1"/>
          </p:cNvGraphicFramePr>
          <p:nvPr>
            <p:extLst>
              <p:ext uri="{D42A27DB-BD31-4B8C-83A1-F6EECF244321}">
                <p14:modId xmlns:p14="http://schemas.microsoft.com/office/powerpoint/2010/main" val="3729345189"/>
              </p:ext>
            </p:extLst>
          </p:nvPr>
        </p:nvGraphicFramePr>
        <p:xfrm>
          <a:off x="5660570" y="2818713"/>
          <a:ext cx="6435635" cy="2696901"/>
        </p:xfrm>
        <a:graphic>
          <a:graphicData uri="http://schemas.openxmlformats.org/drawingml/2006/table">
            <a:tbl>
              <a:tblPr>
                <a:tableStyleId>{5C22544A-7EE6-4342-B048-85BDC9FD1C3A}</a:tableStyleId>
              </a:tblPr>
              <a:tblGrid>
                <a:gridCol w="1272160">
                  <a:extLst>
                    <a:ext uri="{9D8B030D-6E8A-4147-A177-3AD203B41FA5}">
                      <a16:colId xmlns:a16="http://schemas.microsoft.com/office/drawing/2014/main" val="2538797168"/>
                    </a:ext>
                  </a:extLst>
                </a:gridCol>
                <a:gridCol w="1346995">
                  <a:extLst>
                    <a:ext uri="{9D8B030D-6E8A-4147-A177-3AD203B41FA5}">
                      <a16:colId xmlns:a16="http://schemas.microsoft.com/office/drawing/2014/main" val="4093022776"/>
                    </a:ext>
                  </a:extLst>
                </a:gridCol>
                <a:gridCol w="1272160">
                  <a:extLst>
                    <a:ext uri="{9D8B030D-6E8A-4147-A177-3AD203B41FA5}">
                      <a16:colId xmlns:a16="http://schemas.microsoft.com/office/drawing/2014/main" val="3568879397"/>
                    </a:ext>
                  </a:extLst>
                </a:gridCol>
                <a:gridCol w="1272160">
                  <a:extLst>
                    <a:ext uri="{9D8B030D-6E8A-4147-A177-3AD203B41FA5}">
                      <a16:colId xmlns:a16="http://schemas.microsoft.com/office/drawing/2014/main" val="75018492"/>
                    </a:ext>
                  </a:extLst>
                </a:gridCol>
                <a:gridCol w="1272160">
                  <a:extLst>
                    <a:ext uri="{9D8B030D-6E8A-4147-A177-3AD203B41FA5}">
                      <a16:colId xmlns:a16="http://schemas.microsoft.com/office/drawing/2014/main" val="3100034038"/>
                    </a:ext>
                  </a:extLst>
                </a:gridCol>
              </a:tblGrid>
              <a:tr h="560213">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solidFill>
                            <a:schemeClr val="bg1"/>
                          </a:solidFill>
                          <a:effectLst/>
                        </a:rPr>
                        <a:t>最小值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中位数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平均数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最大值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1068344">
                <a:tc>
                  <a:txBody>
                    <a:bodyPr/>
                    <a:lstStyle/>
                    <a:p>
                      <a:pPr algn="ctr" rtl="0"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添加联络线前</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solidFill>
                      <a:srgbClr val="549E39"/>
                    </a:solidFill>
                  </a:tcP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97.29%</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97.91%</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98.38%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386770676"/>
                  </a:ext>
                </a:extLst>
              </a:tr>
              <a:tr h="106834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添加联络线后</a:t>
                      </a:r>
                      <a:endParaRPr lang="en-US" altLang="zh-CN" sz="1600" b="1" i="0" u="none" strike="noStrike" dirty="0">
                        <a:solidFill>
                          <a:schemeClr val="bg1"/>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r>
                        <a:rPr lang="zh-CN" altLang="en-US" sz="1600" b="1" i="0" u="none" strike="noStrike" dirty="0">
                          <a:solidFill>
                            <a:schemeClr val="bg1"/>
                          </a:solidFill>
                          <a:effectLst/>
                          <a:latin typeface="等线" panose="02010600030101010101" pitchFamily="2" charset="-122"/>
                          <a:ea typeface="等线" panose="02010600030101010101" pitchFamily="2" charset="-122"/>
                        </a:rPr>
                        <a:t>两条</a:t>
                      </a: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p>
                  </a:txBody>
                  <a:tcPr marL="4763" marR="4763" marT="4763" marB="0" anchor="ctr">
                    <a:solidFill>
                      <a:srgbClr val="549E39"/>
                    </a:solidFill>
                  </a:tcP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97.84%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99.15%</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98.90%</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99.29%</a:t>
                      </a:r>
                    </a:p>
                  </a:txBody>
                  <a:tcPr marL="4763" marR="4763" marT="4763" marB="0" anchor="ctr"/>
                </a:tc>
                <a:extLst>
                  <a:ext uri="{0D108BD9-81ED-4DB2-BD59-A6C34878D82A}">
                    <a16:rowId xmlns:a16="http://schemas.microsoft.com/office/drawing/2014/main" val="2207752186"/>
                  </a:ext>
                </a:extLst>
              </a:tr>
            </a:tbl>
          </a:graphicData>
        </a:graphic>
      </p:graphicFrame>
      <p:grpSp>
        <p:nvGrpSpPr>
          <p:cNvPr id="25" name="组合 24">
            <a:extLst>
              <a:ext uri="{FF2B5EF4-FFF2-40B4-BE49-F238E27FC236}">
                <a16:creationId xmlns:a16="http://schemas.microsoft.com/office/drawing/2014/main" id="{14453C7B-A58A-602D-1ABF-5FD30BABE0EE}"/>
              </a:ext>
            </a:extLst>
          </p:cNvPr>
          <p:cNvGrpSpPr/>
          <p:nvPr/>
        </p:nvGrpSpPr>
        <p:grpSpPr>
          <a:xfrm>
            <a:off x="4649485" y="1109092"/>
            <a:ext cx="2569922" cy="594134"/>
            <a:chOff x="825910" y="2762865"/>
            <a:chExt cx="1965205" cy="594134"/>
          </a:xfrm>
        </p:grpSpPr>
        <p:sp>
          <p:nvSpPr>
            <p:cNvPr id="26" name="矩形: 圆角 25">
              <a:extLst>
                <a:ext uri="{FF2B5EF4-FFF2-40B4-BE49-F238E27FC236}">
                  <a16:creationId xmlns:a16="http://schemas.microsoft.com/office/drawing/2014/main" id="{14D20A07-3569-5F52-614B-9D8DF649916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1D6CD84-6D20-F35A-9F71-98521076C9AA}"/>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两条联络线情况</a:t>
              </a:r>
            </a:p>
          </p:txBody>
        </p:sp>
      </p:grpSp>
      <p:pic>
        <p:nvPicPr>
          <p:cNvPr id="5" name="图片 4">
            <a:extLst>
              <a:ext uri="{FF2B5EF4-FFF2-40B4-BE49-F238E27FC236}">
                <a16:creationId xmlns:a16="http://schemas.microsoft.com/office/drawing/2014/main" id="{FBB2DCFE-98DD-1A64-1848-EA8B824909B9}"/>
              </a:ext>
            </a:extLst>
          </p:cNvPr>
          <p:cNvPicPr>
            <a:picLocks noChangeAspect="1"/>
          </p:cNvPicPr>
          <p:nvPr/>
        </p:nvPicPr>
        <p:blipFill rotWithShape="1">
          <a:blip r:embed="rId2">
            <a:extLst>
              <a:ext uri="{28A0092B-C50C-407E-A947-70E740481C1C}">
                <a14:useLocalDpi xmlns:a14="http://schemas.microsoft.com/office/drawing/2010/main" val="0"/>
              </a:ext>
            </a:extLst>
          </a:blip>
          <a:srcRect l="16875" t="7183" b="19406"/>
          <a:stretch/>
        </p:blipFill>
        <p:spPr>
          <a:xfrm>
            <a:off x="0" y="2562651"/>
            <a:ext cx="5547360" cy="3674317"/>
          </a:xfrm>
          <a:prstGeom prst="rect">
            <a:avLst/>
          </a:prstGeom>
        </p:spPr>
      </p:pic>
    </p:spTree>
    <p:extLst>
      <p:ext uri="{BB962C8B-B14F-4D97-AF65-F5344CB8AC3E}">
        <p14:creationId xmlns:p14="http://schemas.microsoft.com/office/powerpoint/2010/main" val="34983668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内容占位符 22" descr="图表&#10;&#10;描述已自动生成">
            <a:extLst>
              <a:ext uri="{FF2B5EF4-FFF2-40B4-BE49-F238E27FC236}">
                <a16:creationId xmlns:a16="http://schemas.microsoft.com/office/drawing/2014/main" id="{10EA9574-7F47-E58A-03B2-45A17BE45FED}"/>
              </a:ext>
            </a:extLst>
          </p:cNvPr>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l="17316" t="10673" r="14062" b="15498"/>
          <a:stretch/>
        </p:blipFill>
        <p:spPr>
          <a:xfrm>
            <a:off x="65706" y="3368799"/>
            <a:ext cx="4159889" cy="3356659"/>
          </a:xfrm>
        </p:spPr>
      </p:pic>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4</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问题三</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310992"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Three</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65706" y="96279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cxnSp>
        <p:nvCxnSpPr>
          <p:cNvPr id="25" name="直接连接符 24">
            <a:extLst>
              <a:ext uri="{FF2B5EF4-FFF2-40B4-BE49-F238E27FC236}">
                <a16:creationId xmlns:a16="http://schemas.microsoft.com/office/drawing/2014/main" id="{C090427E-73A1-76AE-67AD-25CCD4890AF6}"/>
              </a:ext>
            </a:extLst>
          </p:cNvPr>
          <p:cNvCxnSpPr>
            <a:cxnSpLocks/>
          </p:cNvCxnSpPr>
          <p:nvPr/>
        </p:nvCxnSpPr>
        <p:spPr>
          <a:xfrm flipH="1">
            <a:off x="1495425" y="4876800"/>
            <a:ext cx="57150" cy="257175"/>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pic>
        <p:nvPicPr>
          <p:cNvPr id="60" name="图片 59" descr="表格&#10;&#10;描述已自动生成">
            <a:extLst>
              <a:ext uri="{FF2B5EF4-FFF2-40B4-BE49-F238E27FC236}">
                <a16:creationId xmlns:a16="http://schemas.microsoft.com/office/drawing/2014/main" id="{2835C78C-61E0-8AA9-5D75-E9E3D6D2E515}"/>
              </a:ext>
            </a:extLst>
          </p:cNvPr>
          <p:cNvPicPr>
            <a:picLocks noChangeAspect="1"/>
          </p:cNvPicPr>
          <p:nvPr/>
        </p:nvPicPr>
        <p:blipFill rotWithShape="1">
          <a:blip r:embed="rId4">
            <a:extLst>
              <a:ext uri="{28A0092B-C50C-407E-A947-70E740481C1C}">
                <a14:useLocalDpi xmlns:a14="http://schemas.microsoft.com/office/drawing/2010/main" val="0"/>
              </a:ext>
            </a:extLst>
          </a:blip>
          <a:srcRect l="2654" t="18634" r="6797" b="21080"/>
          <a:stretch/>
        </p:blipFill>
        <p:spPr>
          <a:xfrm>
            <a:off x="2597097" y="1340627"/>
            <a:ext cx="9415420" cy="2117179"/>
          </a:xfrm>
          <a:prstGeom prst="rect">
            <a:avLst/>
          </a:prstGeom>
        </p:spPr>
      </p:pic>
      <p:grpSp>
        <p:nvGrpSpPr>
          <p:cNvPr id="62" name="组合 61">
            <a:extLst>
              <a:ext uri="{FF2B5EF4-FFF2-40B4-BE49-F238E27FC236}">
                <a16:creationId xmlns:a16="http://schemas.microsoft.com/office/drawing/2014/main" id="{5B804468-E649-11E9-3951-4AE9DAF26FA7}"/>
              </a:ext>
            </a:extLst>
          </p:cNvPr>
          <p:cNvGrpSpPr/>
          <p:nvPr/>
        </p:nvGrpSpPr>
        <p:grpSpPr>
          <a:xfrm>
            <a:off x="333865" y="2055401"/>
            <a:ext cx="1867457" cy="594134"/>
            <a:chOff x="825910" y="2762865"/>
            <a:chExt cx="1965205" cy="594134"/>
          </a:xfrm>
        </p:grpSpPr>
        <p:sp>
          <p:nvSpPr>
            <p:cNvPr id="63" name="矩形: 圆角 62">
              <a:extLst>
                <a:ext uri="{FF2B5EF4-FFF2-40B4-BE49-F238E27FC236}">
                  <a16:creationId xmlns:a16="http://schemas.microsoft.com/office/drawing/2014/main" id="{02305F5F-851E-D03E-D4CC-E6F4134B9F47}"/>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07AF0409-335B-6596-D216-684BC29670DD}"/>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一条联络线</a:t>
              </a:r>
            </a:p>
          </p:txBody>
        </p:sp>
      </p:grpSp>
      <p:pic>
        <p:nvPicPr>
          <p:cNvPr id="68" name="图片 67" descr="图表, 雷达图&#10;&#10;描述已自动生成">
            <a:extLst>
              <a:ext uri="{FF2B5EF4-FFF2-40B4-BE49-F238E27FC236}">
                <a16:creationId xmlns:a16="http://schemas.microsoft.com/office/drawing/2014/main" id="{A78E341C-5A96-53A7-BB4B-5290EA6A47A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8827" t="10774" r="16062" b="16140"/>
          <a:stretch/>
        </p:blipFill>
        <p:spPr>
          <a:xfrm>
            <a:off x="4121600" y="3380864"/>
            <a:ext cx="4097184" cy="3449273"/>
          </a:xfrm>
          <a:prstGeom prst="rect">
            <a:avLst/>
          </a:prstGeom>
        </p:spPr>
      </p:pic>
      <p:cxnSp>
        <p:nvCxnSpPr>
          <p:cNvPr id="71" name="直接连接符 70">
            <a:extLst>
              <a:ext uri="{FF2B5EF4-FFF2-40B4-BE49-F238E27FC236}">
                <a16:creationId xmlns:a16="http://schemas.microsoft.com/office/drawing/2014/main" id="{AF77969A-DA47-408F-DFB1-1F4E1C47C733}"/>
              </a:ext>
            </a:extLst>
          </p:cNvPr>
          <p:cNvCxnSpPr>
            <a:cxnSpLocks/>
          </p:cNvCxnSpPr>
          <p:nvPr/>
        </p:nvCxnSpPr>
        <p:spPr>
          <a:xfrm flipH="1">
            <a:off x="6222560" y="5474970"/>
            <a:ext cx="372550" cy="99125"/>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pic>
        <p:nvPicPr>
          <p:cNvPr id="85" name="图片 84" descr="图表, 雷达图&#10;&#10;描述已自动生成">
            <a:extLst>
              <a:ext uri="{FF2B5EF4-FFF2-40B4-BE49-F238E27FC236}">
                <a16:creationId xmlns:a16="http://schemas.microsoft.com/office/drawing/2014/main" id="{3EDFFABA-172E-A3A0-956B-5E868D66AEB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1373" t="16546" r="17317" b="17281"/>
          <a:stretch/>
        </p:blipFill>
        <p:spPr>
          <a:xfrm>
            <a:off x="8141982" y="3429000"/>
            <a:ext cx="4097184" cy="3316622"/>
          </a:xfrm>
          <a:prstGeom prst="rect">
            <a:avLst/>
          </a:prstGeom>
        </p:spPr>
      </p:pic>
      <p:cxnSp>
        <p:nvCxnSpPr>
          <p:cNvPr id="95" name="直接连接符 94">
            <a:extLst>
              <a:ext uri="{FF2B5EF4-FFF2-40B4-BE49-F238E27FC236}">
                <a16:creationId xmlns:a16="http://schemas.microsoft.com/office/drawing/2014/main" id="{54B5F985-2C03-F1D4-E286-5DFB121DE9D6}"/>
              </a:ext>
            </a:extLst>
          </p:cNvPr>
          <p:cNvCxnSpPr>
            <a:cxnSpLocks/>
          </p:cNvCxnSpPr>
          <p:nvPr/>
        </p:nvCxnSpPr>
        <p:spPr>
          <a:xfrm flipH="1">
            <a:off x="9696317" y="4967288"/>
            <a:ext cx="383721" cy="166687"/>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F0B652A7-BB69-3D3E-C53B-2E2D27949813}"/>
              </a:ext>
            </a:extLst>
          </p:cNvPr>
          <p:cNvSpPr txBox="1"/>
          <p:nvPr/>
        </p:nvSpPr>
        <p:spPr>
          <a:xfrm>
            <a:off x="3650500" y="902035"/>
            <a:ext cx="6467382" cy="461665"/>
          </a:xfrm>
          <a:prstGeom prst="rect">
            <a:avLst/>
          </a:prstGeom>
          <a:noFill/>
        </p:spPr>
        <p:txBody>
          <a:bodyPr wrap="square">
            <a:spAutoFit/>
          </a:bodyPr>
          <a:lstStyle/>
          <a:p>
            <a:pPr algn="ctr" rtl="0" fontAlgn="ctr"/>
            <a:r>
              <a:rPr lang="zh-CN" altLang="en-US" sz="2400" b="1" u="none" strike="noStrike" dirty="0">
                <a:effectLst/>
              </a:rPr>
              <a:t>不加联络线的最低用电可靠性</a:t>
            </a:r>
            <a:r>
              <a:rPr lang="zh-CN" altLang="en-US" sz="2400" b="1" dirty="0"/>
              <a:t>为</a:t>
            </a:r>
            <a:r>
              <a:rPr lang="en-US" altLang="zh-CN" sz="2400" b="1" u="none" strike="noStrike" dirty="0">
                <a:effectLst/>
              </a:rPr>
              <a:t>97.93%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3373901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5</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2031317"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问题四</a:t>
            </a:r>
          </a:p>
        </p:txBody>
      </p:sp>
      <p:sp>
        <p:nvSpPr>
          <p:cNvPr id="15" name="矩形 14"/>
          <p:cNvSpPr/>
          <p:nvPr/>
        </p:nvSpPr>
        <p:spPr>
          <a:xfrm>
            <a:off x="3060397" y="3642245"/>
            <a:ext cx="1763808"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Question four</a:t>
            </a:r>
          </a:p>
        </p:txBody>
      </p:sp>
    </p:spTree>
    <p:extLst>
      <p:ext uri="{BB962C8B-B14F-4D97-AF65-F5344CB8AC3E}">
        <p14:creationId xmlns:p14="http://schemas.microsoft.com/office/powerpoint/2010/main" val="12860045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927122"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解决思路</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3321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p:sp>
        <p:nvSpPr>
          <p:cNvPr id="11" name="矩形: 圆角 10">
            <a:extLst>
              <a:ext uri="{FF2B5EF4-FFF2-40B4-BE49-F238E27FC236}">
                <a16:creationId xmlns:a16="http://schemas.microsoft.com/office/drawing/2014/main" id="{E60C0F14-8A1E-DF74-9106-E5E5EF65ADAC}"/>
              </a:ext>
            </a:extLst>
          </p:cNvPr>
          <p:cNvSpPr/>
          <p:nvPr/>
        </p:nvSpPr>
        <p:spPr>
          <a:xfrm>
            <a:off x="517236" y="3114550"/>
            <a:ext cx="3371273" cy="1576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优化目标：使得建设费用最低</a:t>
            </a:r>
            <a:endParaRPr lang="en-US" altLang="zh-CN" dirty="0"/>
          </a:p>
          <a:p>
            <a:pPr algn="ctr"/>
            <a:r>
              <a:rPr lang="zh-CN" altLang="en-US" dirty="0"/>
              <a:t>约束条件：</a:t>
            </a:r>
            <a:endParaRPr lang="en-US" altLang="zh-CN" dirty="0"/>
          </a:p>
          <a:p>
            <a:pPr algn="ctr"/>
            <a:r>
              <a:rPr lang="en-US" altLang="zh-CN" dirty="0"/>
              <a:t>1.</a:t>
            </a:r>
            <a:r>
              <a:rPr lang="zh-CN" altLang="en-US" dirty="0"/>
              <a:t>最低的用电可靠性要大于</a:t>
            </a:r>
            <a:r>
              <a:rPr lang="en-US" altLang="zh-CN" dirty="0"/>
              <a:t>Y%</a:t>
            </a:r>
          </a:p>
          <a:p>
            <a:pPr algn="ctr"/>
            <a:r>
              <a:rPr lang="en-US" altLang="zh-CN" dirty="0"/>
              <a:t>2.</a:t>
            </a:r>
            <a:r>
              <a:rPr lang="zh-CN" altLang="en-US" dirty="0"/>
              <a:t>功率约束</a:t>
            </a:r>
            <a:endParaRPr lang="en-US" altLang="zh-CN" dirty="0"/>
          </a:p>
          <a:p>
            <a:pPr algn="ctr"/>
            <a:r>
              <a:rPr lang="en-US" altLang="zh-CN" dirty="0"/>
              <a:t>3.</a:t>
            </a:r>
            <a:r>
              <a:rPr lang="zh-CN" altLang="en-US" dirty="0"/>
              <a:t>限流约束</a:t>
            </a:r>
          </a:p>
        </p:txBody>
      </p:sp>
      <p:sp>
        <p:nvSpPr>
          <p:cNvPr id="12" name="文本框 11">
            <a:extLst>
              <a:ext uri="{FF2B5EF4-FFF2-40B4-BE49-F238E27FC236}">
                <a16:creationId xmlns:a16="http://schemas.microsoft.com/office/drawing/2014/main" id="{59DAA103-CEA1-1462-FB91-9C386A13549C}"/>
              </a:ext>
            </a:extLst>
          </p:cNvPr>
          <p:cNvSpPr txBox="1"/>
          <p:nvPr/>
        </p:nvSpPr>
        <p:spPr>
          <a:xfrm>
            <a:off x="1033325" y="2591334"/>
            <a:ext cx="2339094"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新的优化目标</a:t>
            </a:r>
          </a:p>
        </p:txBody>
      </p:sp>
      <p:sp>
        <p:nvSpPr>
          <p:cNvPr id="13" name="箭头: 右 12">
            <a:extLst>
              <a:ext uri="{FF2B5EF4-FFF2-40B4-BE49-F238E27FC236}">
                <a16:creationId xmlns:a16="http://schemas.microsoft.com/office/drawing/2014/main" id="{8FB79246-EA2E-7D11-12A1-0B0779376CD7}"/>
              </a:ext>
            </a:extLst>
          </p:cNvPr>
          <p:cNvSpPr/>
          <p:nvPr/>
        </p:nvSpPr>
        <p:spPr>
          <a:xfrm>
            <a:off x="4253786" y="3700168"/>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圆角 13">
            <a:extLst>
              <a:ext uri="{FF2B5EF4-FFF2-40B4-BE49-F238E27FC236}">
                <a16:creationId xmlns:a16="http://schemas.microsoft.com/office/drawing/2014/main" id="{E50C502B-1BDA-F19E-8DAC-33D1A0B66FAB}"/>
              </a:ext>
            </a:extLst>
          </p:cNvPr>
          <p:cNvSpPr/>
          <p:nvPr/>
        </p:nvSpPr>
        <p:spPr>
          <a:xfrm>
            <a:off x="5415342" y="3114550"/>
            <a:ext cx="2531349" cy="15769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继续使用问题三的孤岛划分模型和双供配电网用户可靠性模型，更改目标函数，求出最后的结果</a:t>
            </a:r>
          </a:p>
        </p:txBody>
      </p:sp>
      <p:sp>
        <p:nvSpPr>
          <p:cNvPr id="15" name="文本框 14">
            <a:extLst>
              <a:ext uri="{FF2B5EF4-FFF2-40B4-BE49-F238E27FC236}">
                <a16:creationId xmlns:a16="http://schemas.microsoft.com/office/drawing/2014/main" id="{C6BCEFB0-5D69-9B5F-7802-4B569899F333}"/>
              </a:ext>
            </a:extLst>
          </p:cNvPr>
          <p:cNvSpPr txBox="1"/>
          <p:nvPr/>
        </p:nvSpPr>
        <p:spPr>
          <a:xfrm>
            <a:off x="5331933" y="2604952"/>
            <a:ext cx="2698166"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更改第三问模型</a:t>
            </a:r>
          </a:p>
        </p:txBody>
      </p:sp>
      <p:sp>
        <p:nvSpPr>
          <p:cNvPr id="16" name="箭头: 右 15">
            <a:extLst>
              <a:ext uri="{FF2B5EF4-FFF2-40B4-BE49-F238E27FC236}">
                <a16:creationId xmlns:a16="http://schemas.microsoft.com/office/drawing/2014/main" id="{38C72012-A083-F5FD-AB54-5174F13CDA85}"/>
              </a:ext>
            </a:extLst>
          </p:cNvPr>
          <p:cNvSpPr/>
          <p:nvPr/>
        </p:nvSpPr>
        <p:spPr>
          <a:xfrm>
            <a:off x="8451713" y="3700168"/>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5172B8B6-3A64-9501-66F6-72B8918C54D8}"/>
              </a:ext>
            </a:extLst>
          </p:cNvPr>
          <p:cNvSpPr txBox="1"/>
          <p:nvPr/>
        </p:nvSpPr>
        <p:spPr>
          <a:xfrm>
            <a:off x="9382168" y="3626544"/>
            <a:ext cx="1980021"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画出联络线</a:t>
            </a:r>
          </a:p>
        </p:txBody>
      </p:sp>
    </p:spTree>
    <p:extLst>
      <p:ext uri="{BB962C8B-B14F-4D97-AF65-F5344CB8AC3E}">
        <p14:creationId xmlns:p14="http://schemas.microsoft.com/office/powerpoint/2010/main" val="278213651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2847110"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优化目标函数</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3321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mc:AlternateContent xmlns:mc="http://schemas.openxmlformats.org/markup-compatibility/2006" xmlns:a14="http://schemas.microsoft.com/office/drawing/2010/main">
        <mc:Choice Requires="a14">
          <p:sp>
            <p:nvSpPr>
              <p:cNvPr id="98" name="文本框 97">
                <a:extLst>
                  <a:ext uri="{FF2B5EF4-FFF2-40B4-BE49-F238E27FC236}">
                    <a16:creationId xmlns:a16="http://schemas.microsoft.com/office/drawing/2014/main" id="{67239DE8-4F95-DDE5-6A7E-16E810DDE726}"/>
                  </a:ext>
                </a:extLst>
              </p:cNvPr>
              <p:cNvSpPr txBox="1"/>
              <p:nvPr/>
            </p:nvSpPr>
            <p:spPr>
              <a:xfrm>
                <a:off x="6576291" y="4142451"/>
                <a:ext cx="4015508" cy="25923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𝑠</m:t>
                      </m:r>
                      <m:r>
                        <a:rPr lang="en-US" altLang="zh-CN" sz="2400" i="1" smtClean="0">
                          <a:latin typeface="Cambria Math" panose="02040503050406030204" pitchFamily="18" charset="0"/>
                        </a:rPr>
                        <m:t>.</m:t>
                      </m:r>
                      <m:r>
                        <a:rPr lang="en-US" altLang="zh-CN" sz="2400" i="1" smtClean="0">
                          <a:latin typeface="Cambria Math" panose="02040503050406030204" pitchFamily="18" charset="0"/>
                        </a:rPr>
                        <m:t>𝑡</m:t>
                      </m:r>
                      <m:r>
                        <a:rPr lang="en-US" altLang="zh-CN" sz="2400" i="1" smtClean="0">
                          <a:latin typeface="Cambria Math" panose="02040503050406030204" pitchFamily="18" charset="0"/>
                        </a:rPr>
                        <m:t>.</m:t>
                      </m:r>
                      <m:d>
                        <m:dPr>
                          <m:begChr m:val="{"/>
                          <m:endChr m:val=""/>
                          <m:ctrlPr>
                            <a:rPr lang="zh-CN" altLang="zh-CN" sz="2400" i="1">
                              <a:latin typeface="Cambria Math" panose="02040503050406030204" pitchFamily="18" charset="0"/>
                            </a:rPr>
                          </m:ctrlPr>
                        </m:dPr>
                        <m:e>
                          <m:eqArr>
                            <m:eqArrPr>
                              <m:ctrlPr>
                                <a:rPr lang="zh-CN" altLang="zh-CN" sz="2400" i="1">
                                  <a:latin typeface="Cambria Math" panose="02040503050406030204" pitchFamily="18" charset="0"/>
                                </a:rPr>
                              </m:ctrlPr>
                            </m:eqArrPr>
                            <m:e>
                              <m:eqArr>
                                <m:eqArrPr>
                                  <m:ctrlPr>
                                    <a:rPr lang="zh-CN" altLang="zh-CN" sz="2400" i="1">
                                      <a:latin typeface="Cambria Math" panose="02040503050406030204" pitchFamily="18" charset="0"/>
                                    </a:rPr>
                                  </m:ctrlPr>
                                </m:eqArrPr>
                                <m:e>
                                  <m:r>
                                    <a:rPr lang="en-US" altLang="zh-CN" sz="2400" i="1">
                                      <a:latin typeface="Cambria Math" panose="02040503050406030204" pitchFamily="18" charset="0"/>
                                    </a:rPr>
                                    <m:t>𝐶</m:t>
                                  </m:r>
                                  <m:r>
                                    <a:rPr lang="en-US" altLang="zh-CN" sz="2400" i="1">
                                      <a:latin typeface="Cambria Math" panose="02040503050406030204" pitchFamily="18" charset="0"/>
                                    </a:rPr>
                                    <m:t>≤</m:t>
                                  </m:r>
                                  <m:r>
                                    <a:rPr lang="en-US" altLang="zh-CN" sz="2400" i="1">
                                      <a:latin typeface="Cambria Math" panose="02040503050406030204" pitchFamily="18" charset="0"/>
                                    </a:rPr>
                                    <m:t>𝑋</m:t>
                                  </m:r>
                                  <m:r>
                                    <a:rPr lang="en-US" altLang="zh-CN" sz="2400" i="1">
                                      <a:latin typeface="Cambria Math" panose="02040503050406030204" pitchFamily="18" charset="0"/>
                                    </a:rPr>
                                    <m:t>                                       </m:t>
                                  </m:r>
                                  <m:r>
                                    <a:rPr lang="zh-CN" altLang="zh-CN" sz="2400">
                                      <a:latin typeface="Cambria Math" panose="02040503050406030204" pitchFamily="18" charset="0"/>
                                    </a:rPr>
                                    <m:t>费用约束</m:t>
                                  </m:r>
                                </m:e>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r>
                                        <a:rPr lang="en-US" altLang="zh-CN" sz="2400" i="1">
                                          <a:latin typeface="Cambria Math" panose="02040503050406030204" pitchFamily="18" charset="0"/>
                                        </a:rPr>
                                        <m:t>𝑚</m:t>
                                      </m:r>
                                    </m:sup>
                                    <m:e>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e>
                                  </m:nary>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𝑒𝑥𝑡𝑒𝑛𝑑</m:t>
                                      </m:r>
                                    </m:sub>
                                  </m:sSub>
                                  <m:r>
                                    <a:rPr lang="en-US" altLang="zh-CN" sz="2400" i="1">
                                      <a:latin typeface="Cambria Math" panose="02040503050406030204" pitchFamily="18" charset="0"/>
                                    </a:rPr>
                                    <m:t>                     </m:t>
                                  </m:r>
                                  <m:r>
                                    <a:rPr lang="zh-CN" altLang="zh-CN" sz="2400">
                                      <a:latin typeface="Cambria Math" panose="02040503050406030204" pitchFamily="18" charset="0"/>
                                    </a:rPr>
                                    <m:t>功率约束</m:t>
                                  </m:r>
                                </m:e>
                              </m:eqArr>
                            </m:e>
                            <m:e>
                              <m:nary>
                                <m:naryPr>
                                  <m:chr m:val="∑"/>
                                  <m:ctrlPr>
                                    <a:rPr lang="zh-CN" altLang="zh-CN" sz="2400" i="1">
                                      <a:latin typeface="Cambria Math" panose="02040503050406030204" pitchFamily="18" charset="0"/>
                                    </a:rPr>
                                  </m:ctrlPr>
                                </m:naryPr>
                                <m:sub>
                                  <m:r>
                                    <a:rPr lang="en-US" altLang="zh-CN" sz="2400" i="1">
                                      <a:latin typeface="Cambria Math" panose="02040503050406030204" pitchFamily="18" charset="0"/>
                                    </a:rPr>
                                    <m:t>𝑖</m:t>
                                  </m:r>
                                </m:sub>
                                <m:sup>
                                  <m:r>
                                    <a:rPr lang="en-US" altLang="zh-CN" sz="2400" i="1">
                                      <a:latin typeface="Cambria Math" panose="02040503050406030204" pitchFamily="18" charset="0"/>
                                    </a:rPr>
                                    <m:t>𝑎</m:t>
                                  </m:r>
                                </m:sup>
                                <m:e>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𝑖</m:t>
                                          </m:r>
                                        </m:sub>
                                      </m:sSub>
                                    </m:num>
                                    <m:den>
                                      <m:r>
                                        <a:rPr lang="en-US" altLang="zh-CN" sz="2400" i="1">
                                          <a:latin typeface="Cambria Math" panose="02040503050406030204" pitchFamily="18" charset="0"/>
                                        </a:rPr>
                                        <m:t>10</m:t>
                                      </m:r>
                                      <m:r>
                                        <a:rPr lang="en-US" altLang="zh-CN" sz="2400" i="1">
                                          <a:latin typeface="Cambria Math" panose="02040503050406030204" pitchFamily="18" charset="0"/>
                                        </a:rPr>
                                        <m:t>𝑘𝑉</m:t>
                                      </m:r>
                                    </m:den>
                                  </m:f>
                                </m:e>
                              </m:nary>
                              <m:r>
                                <a:rPr lang="en-US" altLang="zh-CN" sz="2400">
                                  <a:latin typeface="Cambria Math" panose="02040503050406030204" pitchFamily="18" charset="0"/>
                                </a:rPr>
                                <m:t>≤</m:t>
                              </m:r>
                              <m:f>
                                <m:fPr>
                                  <m:ctrlPr>
                                    <a:rPr lang="zh-CN"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𝑃</m:t>
                                      </m:r>
                                    </m:e>
                                    <m:sub>
                                      <m:r>
                                        <a:rPr lang="en-US" altLang="zh-CN" sz="2400" i="1">
                                          <a:latin typeface="Cambria Math" panose="02040503050406030204" pitchFamily="18" charset="0"/>
                                        </a:rPr>
                                        <m:t>𝑝𝑜𝑤𝑒𝑟</m:t>
                                      </m:r>
                                    </m:sub>
                                  </m:sSub>
                                </m:num>
                                <m:den>
                                  <m:r>
                                    <a:rPr lang="en-US" altLang="zh-CN" sz="2400" i="1">
                                      <a:latin typeface="Cambria Math" panose="02040503050406030204" pitchFamily="18" charset="0"/>
                                    </a:rPr>
                                    <m:t>10</m:t>
                                  </m:r>
                                  <m:r>
                                    <a:rPr lang="en-US" altLang="zh-CN" sz="2400" i="1">
                                      <a:latin typeface="Cambria Math" panose="02040503050406030204" pitchFamily="18" charset="0"/>
                                    </a:rPr>
                                    <m:t>𝑘𝑉</m:t>
                                  </m:r>
                                </m:den>
                              </m:f>
                              <m:r>
                                <a:rPr lang="en-US" altLang="zh-CN" sz="2400" i="1">
                                  <a:latin typeface="Cambria Math" panose="02040503050406030204" pitchFamily="18" charset="0"/>
                                </a:rPr>
                                <m:t>         </m:t>
                              </m:r>
                              <m:r>
                                <a:rPr lang="zh-CN" altLang="zh-CN" sz="2400">
                                  <a:latin typeface="Cambria Math" panose="02040503050406030204" pitchFamily="18" charset="0"/>
                                </a:rPr>
                                <m:t>电流约束</m:t>
                              </m:r>
                            </m:e>
                          </m:eqArr>
                        </m:e>
                      </m:d>
                    </m:oMath>
                  </m:oMathPara>
                </a14:m>
                <a:endParaRPr lang="zh-CN" altLang="en-US" sz="2400" dirty="0"/>
              </a:p>
            </p:txBody>
          </p:sp>
        </mc:Choice>
        <mc:Fallback xmlns="">
          <p:sp>
            <p:nvSpPr>
              <p:cNvPr id="98" name="文本框 97">
                <a:extLst>
                  <a:ext uri="{FF2B5EF4-FFF2-40B4-BE49-F238E27FC236}">
                    <a16:creationId xmlns:a16="http://schemas.microsoft.com/office/drawing/2014/main" id="{67239DE8-4F95-DDE5-6A7E-16E810DDE726}"/>
                  </a:ext>
                </a:extLst>
              </p:cNvPr>
              <p:cNvSpPr txBox="1">
                <a:spLocks noRot="1" noChangeAspect="1" noMove="1" noResize="1" noEditPoints="1" noAdjustHandles="1" noChangeArrowheads="1" noChangeShapeType="1" noTextEdit="1"/>
              </p:cNvSpPr>
              <p:nvPr/>
            </p:nvSpPr>
            <p:spPr>
              <a:xfrm>
                <a:off x="6576291" y="4142451"/>
                <a:ext cx="4015508" cy="2592376"/>
              </a:xfrm>
              <a:prstGeom prst="rect">
                <a:avLst/>
              </a:prstGeom>
              <a:blipFill>
                <a:blip r:embed="rId3"/>
                <a:stretch>
                  <a:fillRect r="-36018"/>
                </a:stretch>
              </a:blipFill>
            </p:spPr>
            <p:txBody>
              <a:bodyPr/>
              <a:lstStyle/>
              <a:p>
                <a:r>
                  <a:rPr lang="zh-CN" altLang="en-US">
                    <a:noFill/>
                  </a:rPr>
                  <a:t> </a:t>
                </a:r>
              </a:p>
            </p:txBody>
          </p:sp>
        </mc:Fallback>
      </mc:AlternateContent>
      <p:grpSp>
        <p:nvGrpSpPr>
          <p:cNvPr id="99" name="组合 98">
            <a:extLst>
              <a:ext uri="{FF2B5EF4-FFF2-40B4-BE49-F238E27FC236}">
                <a16:creationId xmlns:a16="http://schemas.microsoft.com/office/drawing/2014/main" id="{BC58EAC2-B30B-7B25-6165-5769B26FA4FA}"/>
              </a:ext>
            </a:extLst>
          </p:cNvPr>
          <p:cNvGrpSpPr/>
          <p:nvPr/>
        </p:nvGrpSpPr>
        <p:grpSpPr>
          <a:xfrm>
            <a:off x="245446" y="4910742"/>
            <a:ext cx="1944513" cy="594134"/>
            <a:chOff x="825910" y="2762865"/>
            <a:chExt cx="1927122" cy="594134"/>
          </a:xfrm>
        </p:grpSpPr>
        <p:sp>
          <p:nvSpPr>
            <p:cNvPr id="100" name="矩形: 圆角 99">
              <a:extLst>
                <a:ext uri="{FF2B5EF4-FFF2-40B4-BE49-F238E27FC236}">
                  <a16:creationId xmlns:a16="http://schemas.microsoft.com/office/drawing/2014/main" id="{091E5090-52E2-678F-5659-CDE4A428AFB4}"/>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1" name="文本框 100">
              <a:extLst>
                <a:ext uri="{FF2B5EF4-FFF2-40B4-BE49-F238E27FC236}">
                  <a16:creationId xmlns:a16="http://schemas.microsoft.com/office/drawing/2014/main" id="{F7FA2EF1-4F71-0396-6F29-0C6BA6EF994B}"/>
                </a:ext>
              </a:extLst>
            </p:cNvPr>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约束条件</a:t>
              </a:r>
            </a:p>
          </p:txBody>
        </p:sp>
      </p:grpSp>
      <p:grpSp>
        <p:nvGrpSpPr>
          <p:cNvPr id="102" name="组合 101">
            <a:extLst>
              <a:ext uri="{FF2B5EF4-FFF2-40B4-BE49-F238E27FC236}">
                <a16:creationId xmlns:a16="http://schemas.microsoft.com/office/drawing/2014/main" id="{8BCA9E9E-03D1-0D41-993A-211EC53415D8}"/>
              </a:ext>
            </a:extLst>
          </p:cNvPr>
          <p:cNvGrpSpPr/>
          <p:nvPr/>
        </p:nvGrpSpPr>
        <p:grpSpPr>
          <a:xfrm>
            <a:off x="299553" y="2068288"/>
            <a:ext cx="1829058" cy="594134"/>
            <a:chOff x="825910" y="2762865"/>
            <a:chExt cx="1927122" cy="594134"/>
          </a:xfrm>
        </p:grpSpPr>
        <p:sp>
          <p:nvSpPr>
            <p:cNvPr id="103" name="矩形: 圆角 102">
              <a:extLst>
                <a:ext uri="{FF2B5EF4-FFF2-40B4-BE49-F238E27FC236}">
                  <a16:creationId xmlns:a16="http://schemas.microsoft.com/office/drawing/2014/main" id="{D0102E16-DF66-3460-748C-4AF50B70C3B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 name="文本框 103">
              <a:extLst>
                <a:ext uri="{FF2B5EF4-FFF2-40B4-BE49-F238E27FC236}">
                  <a16:creationId xmlns:a16="http://schemas.microsoft.com/office/drawing/2014/main" id="{30E7B15D-935C-77B4-8551-E34A8B85B64A}"/>
                </a:ext>
              </a:extLst>
            </p:cNvPr>
            <p:cNvSpPr txBox="1"/>
            <p:nvPr/>
          </p:nvSpPr>
          <p:spPr>
            <a:xfrm>
              <a:off x="104479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目标函数</a:t>
              </a:r>
            </a:p>
          </p:txBody>
        </p:sp>
      </p:grpSp>
      <mc:AlternateContent xmlns:mc="http://schemas.openxmlformats.org/markup-compatibility/2006" xmlns:a14="http://schemas.microsoft.com/office/drawing/2010/main">
        <mc:Choice Requires="a14">
          <p:sp>
            <p:nvSpPr>
              <p:cNvPr id="105" name="文本框 104">
                <a:extLst>
                  <a:ext uri="{FF2B5EF4-FFF2-40B4-BE49-F238E27FC236}">
                    <a16:creationId xmlns:a16="http://schemas.microsoft.com/office/drawing/2014/main" id="{DA4BCC8B-1B13-4737-5B54-2FB145D1C57F}"/>
                  </a:ext>
                </a:extLst>
              </p:cNvPr>
              <p:cNvSpPr txBox="1"/>
              <p:nvPr/>
            </p:nvSpPr>
            <p:spPr>
              <a:xfrm>
                <a:off x="1842404" y="2050404"/>
                <a:ext cx="7211289" cy="6170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zh-CN" altLang="en-US" sz="2800" i="1" dirty="0" smtClean="0">
                          <a:latin typeface="Cambria Math" panose="02040503050406030204" pitchFamily="18" charset="0"/>
                        </a:rPr>
                        <m:t>min</m:t>
                      </m:r>
                      <m:r>
                        <a:rPr lang="zh-CN" altLang="en-US" sz="2800" i="1" dirty="0" smtClean="0">
                          <a:latin typeface="Cambria Math" panose="02040503050406030204" pitchFamily="18" charset="0"/>
                        </a:rPr>
                        <m:t> </m:t>
                      </m:r>
                      <m:r>
                        <a:rPr lang="zh-CN" altLang="en-US" sz="2800" i="1" dirty="0" smtClean="0">
                          <a:latin typeface="Cambria Math" panose="02040503050406030204" pitchFamily="18" charset="0"/>
                        </a:rPr>
                        <m:t>𝐶</m:t>
                      </m:r>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𝐶</m:t>
                          </m:r>
                        </m:e>
                        <m:sub>
                          <m:r>
                            <a:rPr lang="en-US" altLang="zh-CN" sz="2800" i="1" dirty="0" smtClean="0">
                              <a:latin typeface="Cambria Math" panose="02040503050406030204" pitchFamily="18" charset="0"/>
                            </a:rPr>
                            <m:t>1</m:t>
                          </m:r>
                        </m:sub>
                      </m:sSub>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𝐶</m:t>
                          </m:r>
                        </m:e>
                        <m:sub>
                          <m:r>
                            <a:rPr lang="en-US" altLang="zh-CN" sz="2800" i="1" dirty="0" smtClean="0">
                              <a:latin typeface="Cambria Math" panose="02040503050406030204" pitchFamily="18" charset="0"/>
                            </a:rPr>
                            <m:t>2</m:t>
                          </m:r>
                        </m:sub>
                      </m:sSub>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𝐶</m:t>
                          </m:r>
                        </m:e>
                        <m:sub>
                          <m:r>
                            <a:rPr lang="zh-CN" altLang="en-US" sz="2800" i="1" dirty="0" smtClean="0">
                              <a:latin typeface="Cambria Math" panose="02040503050406030204" pitchFamily="18" charset="0"/>
                            </a:rPr>
                            <m:t>𝑐𝑜𝑛𝑛𝑒𝑐𝑡</m:t>
                          </m:r>
                        </m:sub>
                      </m:sSub>
                      <m:r>
                        <a:rPr lang="en-US" altLang="zh-CN" sz="2800" i="1" dirty="0" smtClean="0">
                          <a:latin typeface="Cambria Math" panose="02040503050406030204" pitchFamily="18" charset="0"/>
                        </a:rPr>
                        <m:t>+</m:t>
                      </m:r>
                      <m:sSub>
                        <m:sSubPr>
                          <m:ctrlPr>
                            <a:rPr lang="en-US" altLang="zh-CN" sz="2800" i="1" dirty="0" smtClean="0">
                              <a:latin typeface="Cambria Math" panose="02040503050406030204" pitchFamily="18" charset="0"/>
                            </a:rPr>
                          </m:ctrlPr>
                        </m:sSubPr>
                        <m:e>
                          <m:r>
                            <a:rPr lang="zh-CN" altLang="en-US" sz="2800" i="1" dirty="0" smtClean="0">
                              <a:latin typeface="Cambria Math" panose="02040503050406030204" pitchFamily="18" charset="0"/>
                            </a:rPr>
                            <m:t>𝐶</m:t>
                          </m:r>
                        </m:e>
                        <m:sub>
                          <m:r>
                            <a:rPr lang="zh-CN" altLang="en-US" sz="2800" i="1" dirty="0" smtClean="0">
                              <a:latin typeface="Cambria Math" panose="02040503050406030204" pitchFamily="18" charset="0"/>
                            </a:rPr>
                            <m:t>𝑒𝑥𝑝𝑒𝑛𝑑</m:t>
                          </m:r>
                        </m:sub>
                      </m:sSub>
                    </m:oMath>
                  </m:oMathPara>
                </a14:m>
                <a:endParaRPr lang="en-US" altLang="zh-CN" sz="2800" dirty="0">
                  <a:latin typeface="Times New Roman" panose="02020603050405020304" pitchFamily="18" charset="0"/>
                  <a:cs typeface="Times New Roman" panose="02020603050405020304" pitchFamily="18" charset="0"/>
                </a:endParaRPr>
              </a:p>
            </p:txBody>
          </p:sp>
        </mc:Choice>
        <mc:Fallback xmlns="">
          <p:sp>
            <p:nvSpPr>
              <p:cNvPr id="105" name="文本框 104">
                <a:extLst>
                  <a:ext uri="{FF2B5EF4-FFF2-40B4-BE49-F238E27FC236}">
                    <a16:creationId xmlns:a16="http://schemas.microsoft.com/office/drawing/2014/main" id="{DA4BCC8B-1B13-4737-5B54-2FB145D1C57F}"/>
                  </a:ext>
                </a:extLst>
              </p:cNvPr>
              <p:cNvSpPr txBox="1">
                <a:spLocks noRot="1" noChangeAspect="1" noMove="1" noResize="1" noEditPoints="1" noAdjustHandles="1" noChangeArrowheads="1" noChangeShapeType="1" noTextEdit="1"/>
              </p:cNvSpPr>
              <p:nvPr/>
            </p:nvSpPr>
            <p:spPr>
              <a:xfrm>
                <a:off x="1842404" y="2050404"/>
                <a:ext cx="7211289" cy="617092"/>
              </a:xfrm>
              <a:prstGeom prst="rect">
                <a:avLst/>
              </a:prstGeom>
              <a:blipFill>
                <a:blip r:embed="rId4"/>
                <a:stretch>
                  <a:fillRect/>
                </a:stretch>
              </a:blipFill>
            </p:spPr>
            <p:txBody>
              <a:bodyPr/>
              <a:lstStyle/>
              <a:p>
                <a:r>
                  <a:rPr lang="zh-CN" altLang="en-US">
                    <a:noFill/>
                  </a:rPr>
                  <a:t> </a:t>
                </a:r>
              </a:p>
            </p:txBody>
          </p:sp>
        </mc:Fallback>
      </mc:AlternateContent>
      <p:sp>
        <p:nvSpPr>
          <p:cNvPr id="106" name="文本框 105">
            <a:extLst>
              <a:ext uri="{FF2B5EF4-FFF2-40B4-BE49-F238E27FC236}">
                <a16:creationId xmlns:a16="http://schemas.microsoft.com/office/drawing/2014/main" id="{EC53E96F-8CDD-46AE-DDAC-E2CF224A9BAF}"/>
              </a:ext>
            </a:extLst>
          </p:cNvPr>
          <p:cNvSpPr txBox="1"/>
          <p:nvPr/>
        </p:nvSpPr>
        <p:spPr>
          <a:xfrm>
            <a:off x="2319230" y="4210331"/>
            <a:ext cx="3563095" cy="461665"/>
          </a:xfrm>
          <a:prstGeom prst="rect">
            <a:avLst/>
          </a:prstGeom>
          <a:noFill/>
        </p:spPr>
        <p:txBody>
          <a:bodyPr wrap="square">
            <a:spAutoFit/>
          </a:bodyPr>
          <a:lstStyle/>
          <a:p>
            <a:r>
              <a:rPr lang="zh-CN" altLang="zh-CN" sz="2400" dirty="0"/>
              <a:t>用户可靠性不低于</a:t>
            </a:r>
            <a:r>
              <a:rPr lang="en-US" altLang="zh-CN" sz="2400" dirty="0"/>
              <a:t>Y%</a:t>
            </a:r>
            <a:endParaRPr lang="zh-CN" altLang="en-US" sz="2400" dirty="0"/>
          </a:p>
        </p:txBody>
      </p:sp>
      <p:sp>
        <p:nvSpPr>
          <p:cNvPr id="107" name="文本框 106">
            <a:extLst>
              <a:ext uri="{FF2B5EF4-FFF2-40B4-BE49-F238E27FC236}">
                <a16:creationId xmlns:a16="http://schemas.microsoft.com/office/drawing/2014/main" id="{11D6947F-D8A2-936D-1ECE-F38669DF200D}"/>
              </a:ext>
            </a:extLst>
          </p:cNvPr>
          <p:cNvSpPr txBox="1"/>
          <p:nvPr/>
        </p:nvSpPr>
        <p:spPr>
          <a:xfrm>
            <a:off x="2319231" y="5065802"/>
            <a:ext cx="3895436" cy="461665"/>
          </a:xfrm>
          <a:prstGeom prst="rect">
            <a:avLst/>
          </a:prstGeom>
          <a:noFill/>
        </p:spPr>
        <p:txBody>
          <a:bodyPr wrap="square">
            <a:spAutoFit/>
          </a:bodyPr>
          <a:lstStyle/>
          <a:p>
            <a:r>
              <a:rPr lang="zh-CN" altLang="en-US" sz="2400" dirty="0"/>
              <a:t>总负载功率不超过扩展功率</a:t>
            </a:r>
          </a:p>
        </p:txBody>
      </p:sp>
      <p:sp>
        <p:nvSpPr>
          <p:cNvPr id="108" name="文本框 107">
            <a:extLst>
              <a:ext uri="{FF2B5EF4-FFF2-40B4-BE49-F238E27FC236}">
                <a16:creationId xmlns:a16="http://schemas.microsoft.com/office/drawing/2014/main" id="{597A3BC7-2618-1962-76D6-E1163BE3C187}"/>
              </a:ext>
            </a:extLst>
          </p:cNvPr>
          <p:cNvSpPr txBox="1"/>
          <p:nvPr/>
        </p:nvSpPr>
        <p:spPr>
          <a:xfrm>
            <a:off x="2319230" y="5938909"/>
            <a:ext cx="4588163" cy="461665"/>
          </a:xfrm>
          <a:prstGeom prst="rect">
            <a:avLst/>
          </a:prstGeom>
          <a:noFill/>
        </p:spPr>
        <p:txBody>
          <a:bodyPr wrap="square">
            <a:spAutoFit/>
          </a:bodyPr>
          <a:lstStyle/>
          <a:p>
            <a:r>
              <a:rPr lang="zh-CN" altLang="en-US" sz="2400" dirty="0"/>
              <a:t>总线电流不超过其最大承受电流</a:t>
            </a:r>
          </a:p>
        </p:txBody>
      </p:sp>
    </p:spTree>
    <p:extLst>
      <p:ext uri="{BB962C8B-B14F-4D97-AF65-F5344CB8AC3E}">
        <p14:creationId xmlns:p14="http://schemas.microsoft.com/office/powerpoint/2010/main" val="2073576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400" y="732987"/>
            <a:ext cx="1886528"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模型求解</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3321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p:graphicFrame>
        <p:nvGraphicFramePr>
          <p:cNvPr id="13" name="表格 12">
            <a:extLst>
              <a:ext uri="{FF2B5EF4-FFF2-40B4-BE49-F238E27FC236}">
                <a16:creationId xmlns:a16="http://schemas.microsoft.com/office/drawing/2014/main" id="{9D6905B3-39B5-AB38-3701-DC4CF6C4F19C}"/>
              </a:ext>
            </a:extLst>
          </p:cNvPr>
          <p:cNvGraphicFramePr>
            <a:graphicFrameLocks noGrp="1"/>
          </p:cNvGraphicFramePr>
          <p:nvPr>
            <p:extLst>
              <p:ext uri="{D42A27DB-BD31-4B8C-83A1-F6EECF244321}">
                <p14:modId xmlns:p14="http://schemas.microsoft.com/office/powerpoint/2010/main" val="1069467503"/>
              </p:ext>
            </p:extLst>
          </p:nvPr>
        </p:nvGraphicFramePr>
        <p:xfrm>
          <a:off x="229660" y="2549236"/>
          <a:ext cx="5363789" cy="2765368"/>
        </p:xfrm>
        <a:graphic>
          <a:graphicData uri="http://schemas.openxmlformats.org/drawingml/2006/table">
            <a:tbl>
              <a:tblPr firstRow="1" firstCol="1" bandRow="1">
                <a:tableStyleId>{5C22544A-7EE6-4342-B048-85BDC9FD1C3A}</a:tableStyleId>
              </a:tblPr>
              <a:tblGrid>
                <a:gridCol w="1266631">
                  <a:extLst>
                    <a:ext uri="{9D8B030D-6E8A-4147-A177-3AD203B41FA5}">
                      <a16:colId xmlns:a16="http://schemas.microsoft.com/office/drawing/2014/main" val="1103047093"/>
                    </a:ext>
                  </a:extLst>
                </a:gridCol>
                <a:gridCol w="929303">
                  <a:extLst>
                    <a:ext uri="{9D8B030D-6E8A-4147-A177-3AD203B41FA5}">
                      <a16:colId xmlns:a16="http://schemas.microsoft.com/office/drawing/2014/main" val="3849327149"/>
                    </a:ext>
                  </a:extLst>
                </a:gridCol>
                <a:gridCol w="1647757">
                  <a:extLst>
                    <a:ext uri="{9D8B030D-6E8A-4147-A177-3AD203B41FA5}">
                      <a16:colId xmlns:a16="http://schemas.microsoft.com/office/drawing/2014/main" val="2040207107"/>
                    </a:ext>
                  </a:extLst>
                </a:gridCol>
                <a:gridCol w="1520098">
                  <a:extLst>
                    <a:ext uri="{9D8B030D-6E8A-4147-A177-3AD203B41FA5}">
                      <a16:colId xmlns:a16="http://schemas.microsoft.com/office/drawing/2014/main" val="1833950304"/>
                    </a:ext>
                  </a:extLst>
                </a:gridCol>
              </a:tblGrid>
              <a:tr h="756628">
                <a:tc>
                  <a:txBody>
                    <a:bodyPr/>
                    <a:lstStyle/>
                    <a:p>
                      <a:pPr algn="ctr"/>
                      <a:r>
                        <a:rPr lang="zh-CN" sz="2000" kern="0">
                          <a:effectLst/>
                          <a:latin typeface="Times New Roman" panose="02020603050405020304" pitchFamily="18" charset="0"/>
                          <a:ea typeface="宋体" panose="02010600030101010101" pitchFamily="2" charset="-122"/>
                          <a:cs typeface="Times New Roman" panose="02020603050405020304" pitchFamily="18" charset="0"/>
                        </a:rPr>
                        <a:t>最低的用电可靠性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dirty="0">
                          <a:effectLst/>
                          <a:latin typeface="Times New Roman" panose="02020603050405020304" pitchFamily="18" charset="0"/>
                          <a:ea typeface="宋体" panose="02010600030101010101" pitchFamily="2" charset="-122"/>
                          <a:cs typeface="Times New Roman" panose="02020603050405020304" pitchFamily="18" charset="0"/>
                        </a:rPr>
                        <a:t>联络线条数</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dirty="0">
                          <a:effectLst/>
                          <a:latin typeface="Times New Roman" panose="02020603050405020304" pitchFamily="18" charset="0"/>
                          <a:ea typeface="宋体" panose="02010600030101010101" pitchFamily="2" charset="-122"/>
                          <a:cs typeface="Times New Roman" panose="02020603050405020304" pitchFamily="18" charset="0"/>
                        </a:rPr>
                        <a:t>建设费用</a:t>
                      </a:r>
                      <a:endParaRPr lang="en-US" altLang="zh-CN" sz="2000" kern="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en-US" sz="2000" kern="0" dirty="0">
                          <a:effectLst/>
                          <a:latin typeface="Times New Roman" panose="02020603050405020304" pitchFamily="18" charset="0"/>
                          <a:ea typeface="宋体" panose="02010600030101010101" pitchFamily="2" charset="-122"/>
                          <a:cs typeface="Times New Roman" panose="02020603050405020304" pitchFamily="18" charset="0"/>
                        </a:rPr>
                        <a:t>(</a:t>
                      </a:r>
                      <a:r>
                        <a:rPr lang="zh-CN" sz="2000" kern="0" dirty="0">
                          <a:effectLst/>
                          <a:latin typeface="Times New Roman" panose="02020603050405020304" pitchFamily="18" charset="0"/>
                          <a:ea typeface="宋体" panose="02010600030101010101" pitchFamily="2" charset="-122"/>
                          <a:cs typeface="Times New Roman" panose="02020603050405020304" pitchFamily="18" charset="0"/>
                        </a:rPr>
                        <a:t>千元</a:t>
                      </a:r>
                      <a:r>
                        <a:rPr lang="en-US" sz="2000" kern="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a:effectLst/>
                          <a:latin typeface="Times New Roman" panose="02020603050405020304" pitchFamily="18" charset="0"/>
                          <a:ea typeface="宋体" panose="02010600030101010101" pitchFamily="2" charset="-122"/>
                          <a:cs typeface="Times New Roman" panose="02020603050405020304" pitchFamily="18" charset="0"/>
                        </a:rPr>
                        <a:t>最低的用电可靠性</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59854750"/>
                  </a:ext>
                </a:extLst>
              </a:tr>
              <a:tr h="669580">
                <a:tc>
                  <a:txBody>
                    <a:bodyPr/>
                    <a:lstStyle/>
                    <a:p>
                      <a:pPr algn="ctr"/>
                      <a:r>
                        <a:rPr lang="en-US" sz="2000" kern="0">
                          <a:effectLst/>
                          <a:latin typeface="Times New Roman" panose="02020603050405020304" pitchFamily="18" charset="0"/>
                          <a:ea typeface="宋体" panose="02010600030101010101" pitchFamily="2" charset="-122"/>
                          <a:cs typeface="Times New Roman" panose="02020603050405020304" pitchFamily="18" charset="0"/>
                        </a:rPr>
                        <a:t>97.3000%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a:effectLst/>
                          <a:latin typeface="Times New Roman" panose="02020603050405020304" pitchFamily="18" charset="0"/>
                          <a:ea typeface="宋体" panose="02010600030101010101" pitchFamily="2" charset="-122"/>
                          <a:cs typeface="Times New Roman" panose="02020603050405020304" pitchFamily="18" charset="0"/>
                        </a:rPr>
                        <a:t>一条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5069.10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0">
                          <a:effectLst/>
                          <a:latin typeface="Times New Roman" panose="02020603050405020304" pitchFamily="18" charset="0"/>
                          <a:ea typeface="宋体" panose="02010600030101010101" pitchFamily="2" charset="-122"/>
                          <a:cs typeface="Times New Roman" panose="02020603050405020304" pitchFamily="18" charset="0"/>
                        </a:rPr>
                        <a:t>97.3000%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8248912"/>
                  </a:ext>
                </a:extLst>
              </a:tr>
              <a:tr h="669580">
                <a:tc>
                  <a:txBody>
                    <a:bodyPr/>
                    <a:lstStyle/>
                    <a:p>
                      <a:pPr algn="ctr"/>
                      <a:r>
                        <a:rPr lang="en-US" sz="2000" kern="0">
                          <a:effectLst/>
                          <a:latin typeface="Times New Roman" panose="02020603050405020304" pitchFamily="18" charset="0"/>
                          <a:ea typeface="宋体" panose="02010600030101010101" pitchFamily="2" charset="-122"/>
                          <a:cs typeface="Times New Roman" panose="02020603050405020304" pitchFamily="18" charset="0"/>
                        </a:rPr>
                        <a:t>97.8400%</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a:effectLst/>
                          <a:latin typeface="Times New Roman" panose="02020603050405020304" pitchFamily="18" charset="0"/>
                          <a:ea typeface="宋体" panose="02010600030101010101" pitchFamily="2" charset="-122"/>
                          <a:cs typeface="Times New Roman" panose="02020603050405020304" pitchFamily="18" charset="0"/>
                        </a:rPr>
                        <a:t>两条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5529.55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0" dirty="0">
                          <a:effectLst/>
                          <a:latin typeface="Times New Roman" panose="02020603050405020304" pitchFamily="18" charset="0"/>
                          <a:ea typeface="宋体" panose="02010600030101010101" pitchFamily="2" charset="-122"/>
                          <a:cs typeface="Times New Roman" panose="02020603050405020304" pitchFamily="18" charset="0"/>
                        </a:rPr>
                        <a:t>97.8400%</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1838563"/>
                  </a:ext>
                </a:extLst>
              </a:tr>
              <a:tr h="669580">
                <a:tc>
                  <a:txBody>
                    <a:bodyPr/>
                    <a:lstStyle/>
                    <a:p>
                      <a:pPr algn="ctr"/>
                      <a:r>
                        <a:rPr lang="en-US" sz="2000" kern="0">
                          <a:effectLst/>
                          <a:latin typeface="Times New Roman" panose="02020603050405020304" pitchFamily="18" charset="0"/>
                          <a:ea typeface="宋体" panose="02010600030101010101" pitchFamily="2" charset="-122"/>
                          <a:cs typeface="Times New Roman" panose="02020603050405020304" pitchFamily="18" charset="0"/>
                        </a:rPr>
                        <a:t>97.8439%</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zh-CN" sz="2000" kern="0">
                          <a:effectLst/>
                          <a:latin typeface="Times New Roman" panose="02020603050405020304" pitchFamily="18" charset="0"/>
                          <a:ea typeface="宋体" panose="02010600030101010101" pitchFamily="2" charset="-122"/>
                          <a:cs typeface="Times New Roman" panose="02020603050405020304" pitchFamily="18" charset="0"/>
                        </a:rPr>
                        <a:t>三条</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100">
                          <a:effectLst/>
                          <a:latin typeface="Times New Roman" panose="02020603050405020304" pitchFamily="18" charset="0"/>
                          <a:ea typeface="宋体" panose="02010600030101010101" pitchFamily="2" charset="-122"/>
                          <a:cs typeface="Times New Roman" panose="02020603050405020304" pitchFamily="18" charset="0"/>
                        </a:rPr>
                        <a:t>6070.20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algn="ctr"/>
                      <a:r>
                        <a:rPr lang="en-US" sz="2000" kern="0" dirty="0">
                          <a:effectLst/>
                          <a:latin typeface="Times New Roman" panose="02020603050405020304" pitchFamily="18" charset="0"/>
                          <a:ea typeface="宋体" panose="02010600030101010101" pitchFamily="2" charset="-122"/>
                          <a:cs typeface="Times New Roman" panose="02020603050405020304" pitchFamily="18" charset="0"/>
                        </a:rPr>
                        <a:t>97.8439%</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397981860"/>
                  </a:ext>
                </a:extLst>
              </a:tr>
            </a:tbl>
          </a:graphicData>
        </a:graphic>
      </p:graphicFrame>
      <p:pic>
        <p:nvPicPr>
          <p:cNvPr id="12" name="图片 11">
            <a:extLst>
              <a:ext uri="{FF2B5EF4-FFF2-40B4-BE49-F238E27FC236}">
                <a16:creationId xmlns:a16="http://schemas.microsoft.com/office/drawing/2014/main" id="{CD72E587-FEAA-4B1D-B6CB-CE33D9FD6F13}"/>
              </a:ext>
            </a:extLst>
          </p:cNvPr>
          <p:cNvPicPr>
            <a:picLocks noChangeAspect="1"/>
          </p:cNvPicPr>
          <p:nvPr/>
        </p:nvPicPr>
        <p:blipFill>
          <a:blip r:embed="rId3"/>
          <a:stretch>
            <a:fillRect/>
          </a:stretch>
        </p:blipFill>
        <p:spPr>
          <a:xfrm>
            <a:off x="5740977" y="1893570"/>
            <a:ext cx="6362700" cy="4076700"/>
          </a:xfrm>
          <a:prstGeom prst="rect">
            <a:avLst/>
          </a:prstGeom>
        </p:spPr>
      </p:pic>
      <p:pic>
        <p:nvPicPr>
          <p:cNvPr id="14" name="图片 13">
            <a:extLst>
              <a:ext uri="{FF2B5EF4-FFF2-40B4-BE49-F238E27FC236}">
                <a16:creationId xmlns:a16="http://schemas.microsoft.com/office/drawing/2014/main" id="{5395FC96-2174-6155-D104-E95C1A6E0CD0}"/>
              </a:ext>
            </a:extLst>
          </p:cNvPr>
          <p:cNvPicPr>
            <a:picLocks noChangeAspect="1"/>
          </p:cNvPicPr>
          <p:nvPr/>
        </p:nvPicPr>
        <p:blipFill>
          <a:blip r:embed="rId4"/>
          <a:stretch>
            <a:fillRect/>
          </a:stretch>
        </p:blipFill>
        <p:spPr>
          <a:xfrm>
            <a:off x="5588577" y="1906922"/>
            <a:ext cx="6515100" cy="4086225"/>
          </a:xfrm>
          <a:prstGeom prst="rect">
            <a:avLst/>
          </a:prstGeom>
        </p:spPr>
      </p:pic>
      <p:pic>
        <p:nvPicPr>
          <p:cNvPr id="15" name="图片 14">
            <a:extLst>
              <a:ext uri="{FF2B5EF4-FFF2-40B4-BE49-F238E27FC236}">
                <a16:creationId xmlns:a16="http://schemas.microsoft.com/office/drawing/2014/main" id="{E69BF1DE-26CB-4B36-2544-E3F3210C9BD9}"/>
              </a:ext>
            </a:extLst>
          </p:cNvPr>
          <p:cNvPicPr>
            <a:picLocks noChangeAspect="1"/>
          </p:cNvPicPr>
          <p:nvPr/>
        </p:nvPicPr>
        <p:blipFill>
          <a:blip r:embed="rId5"/>
          <a:stretch>
            <a:fillRect/>
          </a:stretch>
        </p:blipFill>
        <p:spPr>
          <a:xfrm>
            <a:off x="5695379" y="1906922"/>
            <a:ext cx="6408298" cy="4040700"/>
          </a:xfrm>
          <a:prstGeom prst="rect">
            <a:avLst/>
          </a:prstGeom>
        </p:spPr>
      </p:pic>
      <p:sp>
        <p:nvSpPr>
          <p:cNvPr id="4" name="文本框 3">
            <a:extLst>
              <a:ext uri="{FF2B5EF4-FFF2-40B4-BE49-F238E27FC236}">
                <a16:creationId xmlns:a16="http://schemas.microsoft.com/office/drawing/2014/main" id="{EDC8CE5A-3058-A35E-9A29-A74C2C272C15}"/>
              </a:ext>
            </a:extLst>
          </p:cNvPr>
          <p:cNvSpPr txBox="1"/>
          <p:nvPr/>
        </p:nvSpPr>
        <p:spPr>
          <a:xfrm>
            <a:off x="7638997" y="1481257"/>
            <a:ext cx="2726327" cy="461665"/>
          </a:xfrm>
          <a:prstGeom prst="rect">
            <a:avLst/>
          </a:prstGeom>
          <a:noFill/>
        </p:spPr>
        <p:txBody>
          <a:bodyPr wrap="square">
            <a:spAutoFit/>
          </a:bodyPr>
          <a:lstStyle/>
          <a:p>
            <a:r>
              <a:rPr lang="zh-CN" altLang="en-US" sz="2400" dirty="0"/>
              <a:t>联络线拓扑简略图</a:t>
            </a:r>
          </a:p>
        </p:txBody>
      </p:sp>
    </p:spTree>
    <p:extLst>
      <p:ext uri="{BB962C8B-B14F-4D97-AF65-F5344CB8AC3E}">
        <p14:creationId xmlns:p14="http://schemas.microsoft.com/office/powerpoint/2010/main" val="247117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3321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3" y="1058758"/>
            <a:ext cx="3107467"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20" name="表格 19">
            <a:extLst>
              <a:ext uri="{FF2B5EF4-FFF2-40B4-BE49-F238E27FC236}">
                <a16:creationId xmlns:a16="http://schemas.microsoft.com/office/drawing/2014/main" id="{3B743487-45B7-D685-8D77-3915C14C7C32}"/>
              </a:ext>
            </a:extLst>
          </p:cNvPr>
          <p:cNvGraphicFramePr>
            <a:graphicFrameLocks noGrp="1"/>
          </p:cNvGraphicFramePr>
          <p:nvPr/>
        </p:nvGraphicFramePr>
        <p:xfrm>
          <a:off x="5660570" y="2818713"/>
          <a:ext cx="6435635" cy="2696901"/>
        </p:xfrm>
        <a:graphic>
          <a:graphicData uri="http://schemas.openxmlformats.org/drawingml/2006/table">
            <a:tbl>
              <a:tblPr>
                <a:tableStyleId>{5C22544A-7EE6-4342-B048-85BDC9FD1C3A}</a:tableStyleId>
              </a:tblPr>
              <a:tblGrid>
                <a:gridCol w="1272160">
                  <a:extLst>
                    <a:ext uri="{9D8B030D-6E8A-4147-A177-3AD203B41FA5}">
                      <a16:colId xmlns:a16="http://schemas.microsoft.com/office/drawing/2014/main" val="2538797168"/>
                    </a:ext>
                  </a:extLst>
                </a:gridCol>
                <a:gridCol w="1346995">
                  <a:extLst>
                    <a:ext uri="{9D8B030D-6E8A-4147-A177-3AD203B41FA5}">
                      <a16:colId xmlns:a16="http://schemas.microsoft.com/office/drawing/2014/main" val="4093022776"/>
                    </a:ext>
                  </a:extLst>
                </a:gridCol>
                <a:gridCol w="1272160">
                  <a:extLst>
                    <a:ext uri="{9D8B030D-6E8A-4147-A177-3AD203B41FA5}">
                      <a16:colId xmlns:a16="http://schemas.microsoft.com/office/drawing/2014/main" val="3568879397"/>
                    </a:ext>
                  </a:extLst>
                </a:gridCol>
                <a:gridCol w="1272160">
                  <a:extLst>
                    <a:ext uri="{9D8B030D-6E8A-4147-A177-3AD203B41FA5}">
                      <a16:colId xmlns:a16="http://schemas.microsoft.com/office/drawing/2014/main" val="75018492"/>
                    </a:ext>
                  </a:extLst>
                </a:gridCol>
                <a:gridCol w="1272160">
                  <a:extLst>
                    <a:ext uri="{9D8B030D-6E8A-4147-A177-3AD203B41FA5}">
                      <a16:colId xmlns:a16="http://schemas.microsoft.com/office/drawing/2014/main" val="3100034038"/>
                    </a:ext>
                  </a:extLst>
                </a:gridCol>
              </a:tblGrid>
              <a:tr h="560213">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solidFill>
                            <a:schemeClr val="bg1"/>
                          </a:solidFill>
                          <a:effectLst/>
                        </a:rPr>
                        <a:t>最小值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中位数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平均数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最大值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1068344">
                <a:tc>
                  <a:txBody>
                    <a:bodyPr/>
                    <a:lstStyle/>
                    <a:p>
                      <a:pPr algn="ctr" rtl="0"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添加联络线前</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solidFill>
                      <a:srgbClr val="549E39"/>
                    </a:solidFill>
                  </a:tcP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97.29%</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97.91%</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98.38%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386770676"/>
                  </a:ext>
                </a:extLst>
              </a:tr>
              <a:tr h="106834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添加联络线后</a:t>
                      </a:r>
                      <a:endParaRPr lang="en-US" altLang="zh-CN" sz="1600" b="1" i="0" u="none" strike="noStrike" dirty="0">
                        <a:solidFill>
                          <a:schemeClr val="bg1"/>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r>
                        <a:rPr lang="zh-CN" altLang="en-US" sz="1600" b="1" i="0" u="none" strike="noStrike" dirty="0">
                          <a:solidFill>
                            <a:schemeClr val="bg1"/>
                          </a:solidFill>
                          <a:effectLst/>
                          <a:latin typeface="等线" panose="02010600030101010101" pitchFamily="2" charset="-122"/>
                          <a:ea typeface="等线" panose="02010600030101010101" pitchFamily="2" charset="-122"/>
                        </a:rPr>
                        <a:t>三条</a:t>
                      </a: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p>
                  </a:txBody>
                  <a:tcPr marL="4763" marR="4763" marT="4763" marB="0" anchor="ctr">
                    <a:solidFill>
                      <a:srgbClr val="549E39"/>
                    </a:solidFill>
                  </a:tcP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97.84%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99.16%</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98.94%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99.29%</a:t>
                      </a:r>
                    </a:p>
                  </a:txBody>
                  <a:tcPr marL="4763" marR="4763" marT="4763" marB="0" anchor="ctr"/>
                </a:tc>
                <a:extLst>
                  <a:ext uri="{0D108BD9-81ED-4DB2-BD59-A6C34878D82A}">
                    <a16:rowId xmlns:a16="http://schemas.microsoft.com/office/drawing/2014/main" val="2207752186"/>
                  </a:ext>
                </a:extLst>
              </a:tr>
            </a:tbl>
          </a:graphicData>
        </a:graphic>
      </p:graphicFrame>
      <p:grpSp>
        <p:nvGrpSpPr>
          <p:cNvPr id="25" name="组合 24">
            <a:extLst>
              <a:ext uri="{FF2B5EF4-FFF2-40B4-BE49-F238E27FC236}">
                <a16:creationId xmlns:a16="http://schemas.microsoft.com/office/drawing/2014/main" id="{14453C7B-A58A-602D-1ABF-5FD30BABE0EE}"/>
              </a:ext>
            </a:extLst>
          </p:cNvPr>
          <p:cNvGrpSpPr/>
          <p:nvPr/>
        </p:nvGrpSpPr>
        <p:grpSpPr>
          <a:xfrm>
            <a:off x="4649485" y="1109092"/>
            <a:ext cx="2569922" cy="594134"/>
            <a:chOff x="825910" y="2762865"/>
            <a:chExt cx="1965205" cy="594134"/>
          </a:xfrm>
        </p:grpSpPr>
        <p:sp>
          <p:nvSpPr>
            <p:cNvPr id="26" name="矩形: 圆角 25">
              <a:extLst>
                <a:ext uri="{FF2B5EF4-FFF2-40B4-BE49-F238E27FC236}">
                  <a16:creationId xmlns:a16="http://schemas.microsoft.com/office/drawing/2014/main" id="{14D20A07-3569-5F52-614B-9D8DF6499165}"/>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文本框 26">
              <a:extLst>
                <a:ext uri="{FF2B5EF4-FFF2-40B4-BE49-F238E27FC236}">
                  <a16:creationId xmlns:a16="http://schemas.microsoft.com/office/drawing/2014/main" id="{61D6CD84-6D20-F35A-9F71-98521076C9AA}"/>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一条联络线情况</a:t>
              </a:r>
            </a:p>
          </p:txBody>
        </p:sp>
      </p:grpSp>
      <p:pic>
        <p:nvPicPr>
          <p:cNvPr id="4" name="图片 3">
            <a:extLst>
              <a:ext uri="{FF2B5EF4-FFF2-40B4-BE49-F238E27FC236}">
                <a16:creationId xmlns:a16="http://schemas.microsoft.com/office/drawing/2014/main" id="{91A57982-C3B6-6E62-2167-7E1F8E132A3C}"/>
              </a:ext>
            </a:extLst>
          </p:cNvPr>
          <p:cNvPicPr>
            <a:picLocks noChangeAspect="1"/>
          </p:cNvPicPr>
          <p:nvPr/>
        </p:nvPicPr>
        <p:blipFill rotWithShape="1">
          <a:blip r:embed="rId2">
            <a:extLst>
              <a:ext uri="{28A0092B-C50C-407E-A947-70E740481C1C}">
                <a14:useLocalDpi xmlns:a14="http://schemas.microsoft.com/office/drawing/2010/main" val="0"/>
              </a:ext>
            </a:extLst>
          </a:blip>
          <a:srcRect l="22965" t="6717" r="-258" b="24882"/>
          <a:stretch/>
        </p:blipFill>
        <p:spPr>
          <a:xfrm>
            <a:off x="31944" y="2465069"/>
            <a:ext cx="5628625" cy="3735899"/>
          </a:xfrm>
          <a:prstGeom prst="rect">
            <a:avLst/>
          </a:prstGeom>
        </p:spPr>
      </p:pic>
    </p:spTree>
    <p:extLst>
      <p:ext uri="{BB962C8B-B14F-4D97-AF65-F5344CB8AC3E}">
        <p14:creationId xmlns:p14="http://schemas.microsoft.com/office/powerpoint/2010/main" val="393117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问题重述</a:t>
            </a:r>
          </a:p>
        </p:txBody>
      </p:sp>
      <p:grpSp>
        <p:nvGrpSpPr>
          <p:cNvPr id="30" name="组合 29"/>
          <p:cNvGrpSpPr/>
          <p:nvPr/>
        </p:nvGrpSpPr>
        <p:grpSpPr>
          <a:xfrm>
            <a:off x="2584397" y="217491"/>
            <a:ext cx="10096500" cy="439541"/>
            <a:chOff x="2584397" y="217491"/>
            <a:chExt cx="10096500" cy="439541"/>
          </a:xfrm>
        </p:grpSpPr>
        <p:sp>
          <p:nvSpPr>
            <p:cNvPr id="4" name="圆角矩形 3"/>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94802" y="239783"/>
              <a:ext cx="1228213"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Question view</a:t>
              </a:r>
            </a:p>
          </p:txBody>
        </p:sp>
      </p:grpSp>
      <p:grpSp>
        <p:nvGrpSpPr>
          <p:cNvPr id="60" name="组合 59"/>
          <p:cNvGrpSpPr/>
          <p:nvPr/>
        </p:nvGrpSpPr>
        <p:grpSpPr>
          <a:xfrm>
            <a:off x="6021026" y="2204635"/>
            <a:ext cx="981351" cy="341845"/>
            <a:chOff x="969248" y="1901797"/>
            <a:chExt cx="981351" cy="341845"/>
          </a:xfrm>
          <a:solidFill>
            <a:srgbClr val="014924"/>
          </a:solidFill>
        </p:grpSpPr>
        <p:sp>
          <p:nvSpPr>
            <p:cNvPr id="2" name="矩形 1"/>
            <p:cNvSpPr/>
            <p:nvPr/>
          </p:nvSpPr>
          <p:spPr>
            <a:xfrm>
              <a:off x="987574" y="1908513"/>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969248" y="1901797"/>
              <a:ext cx="721664" cy="338550"/>
            </a:xfrm>
            <a:prstGeom prst="rect">
              <a:avLst/>
            </a:prstGeom>
            <a:grp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问题</a:t>
              </a:r>
              <a:r>
                <a:rPr lang="en-US" altLang="zh-CN" sz="1600" b="1" dirty="0">
                  <a:solidFill>
                    <a:schemeClr val="bg1"/>
                  </a:solidFill>
                  <a:latin typeface="微软雅黑" panose="020B0503020204020204" pitchFamily="34" charset="-122"/>
                  <a:ea typeface="微软雅黑" panose="020B0503020204020204" pitchFamily="34" charset="-122"/>
                </a:rPr>
                <a:t>1</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6" name="矩形 35"/>
          <p:cNvSpPr/>
          <p:nvPr/>
        </p:nvSpPr>
        <p:spPr>
          <a:xfrm>
            <a:off x="6021026" y="2571261"/>
            <a:ext cx="2865891" cy="1289901"/>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费用最低</a:t>
            </a:r>
            <a:r>
              <a:rPr lang="zh-CN" altLang="en-US" dirty="0">
                <a:solidFill>
                  <a:schemeClr val="accent6">
                    <a:lumMod val="50000"/>
                  </a:schemeClr>
                </a:solidFill>
                <a:latin typeface="微软雅黑" panose="020B0503020204020204" pitchFamily="34" charset="-122"/>
                <a:ea typeface="微软雅黑" panose="020B0503020204020204" pitchFamily="34" charset="-122"/>
              </a:rPr>
              <a:t>为目标，建立</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单供</a:t>
            </a:r>
            <a:r>
              <a:rPr lang="zh-CN" altLang="en-US" dirty="0">
                <a:solidFill>
                  <a:schemeClr val="accent6">
                    <a:lumMod val="50000"/>
                  </a:schemeClr>
                </a:solidFill>
                <a:latin typeface="微软雅黑" panose="020B0503020204020204" pitchFamily="34" charset="-122"/>
                <a:ea typeface="微软雅黑" panose="020B0503020204020204" pitchFamily="34" charset="-122"/>
              </a:rPr>
              <a:t>树状配电网，计算可靠性。</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62" name="组合 61"/>
          <p:cNvGrpSpPr/>
          <p:nvPr/>
        </p:nvGrpSpPr>
        <p:grpSpPr>
          <a:xfrm>
            <a:off x="6039352" y="4566989"/>
            <a:ext cx="963025" cy="339298"/>
            <a:chOff x="987573" y="4363538"/>
            <a:chExt cx="963025" cy="339298"/>
          </a:xfrm>
          <a:solidFill>
            <a:srgbClr val="014924"/>
          </a:solidFill>
        </p:grpSpPr>
        <p:sp>
          <p:nvSpPr>
            <p:cNvPr id="41" name="矩形 40"/>
            <p:cNvSpPr/>
            <p:nvPr/>
          </p:nvSpPr>
          <p:spPr>
            <a:xfrm>
              <a:off x="987573" y="4367707"/>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987574" y="4363538"/>
              <a:ext cx="782578" cy="338550"/>
            </a:xfrm>
            <a:prstGeom prst="rect">
              <a:avLst/>
            </a:prstGeom>
            <a:grp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问题 </a:t>
              </a:r>
              <a:r>
                <a:rPr lang="en-US" altLang="zh-CN" sz="1600" b="1" dirty="0">
                  <a:solidFill>
                    <a:schemeClr val="bg1"/>
                  </a:solidFill>
                  <a:latin typeface="微软雅黑" panose="020B0503020204020204" pitchFamily="34" charset="-122"/>
                  <a:ea typeface="微软雅黑" panose="020B0503020204020204" pitchFamily="34" charset="-122"/>
                </a:rPr>
                <a:t>3</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7" name="矩形 36"/>
          <p:cNvSpPr/>
          <p:nvPr/>
        </p:nvSpPr>
        <p:spPr>
          <a:xfrm>
            <a:off x="6022319" y="4933616"/>
            <a:ext cx="2916933" cy="1705399"/>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费用上限为约束</a:t>
            </a:r>
            <a:r>
              <a:rPr lang="zh-CN" altLang="en-US" dirty="0">
                <a:solidFill>
                  <a:schemeClr val="accent6">
                    <a:lumMod val="50000"/>
                  </a:schemeClr>
                </a:solidFill>
                <a:latin typeface="微软雅黑" panose="020B0503020204020204" pitchFamily="34" charset="-122"/>
                <a:ea typeface="微软雅黑" panose="020B0503020204020204" pitchFamily="34" charset="-122"/>
              </a:rPr>
              <a:t>，</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最低可靠性为优化目标</a:t>
            </a:r>
            <a:r>
              <a:rPr lang="zh-CN" altLang="en-US" dirty="0">
                <a:solidFill>
                  <a:schemeClr val="accent6">
                    <a:lumMod val="50000"/>
                  </a:schemeClr>
                </a:solidFill>
                <a:latin typeface="微软雅黑" panose="020B0503020204020204" pitchFamily="34" charset="-122"/>
                <a:ea typeface="微软雅黑" panose="020B0503020204020204" pitchFamily="34" charset="-122"/>
              </a:rPr>
              <a:t>，在问题</a:t>
            </a:r>
            <a:r>
              <a:rPr lang="en-US" altLang="zh-CN"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dirty="0">
                <a:solidFill>
                  <a:schemeClr val="accent6">
                    <a:lumMod val="50000"/>
                  </a:schemeClr>
                </a:solidFill>
                <a:latin typeface="微软雅黑" panose="020B0503020204020204" pitchFamily="34" charset="-122"/>
                <a:ea typeface="微软雅黑" panose="020B0503020204020204" pitchFamily="34" charset="-122"/>
              </a:rPr>
              <a:t>的双供配电网间设计联络线。</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9139078" y="2204635"/>
            <a:ext cx="972189" cy="338550"/>
            <a:chOff x="8303724" y="1908513"/>
            <a:chExt cx="972189" cy="338550"/>
          </a:xfrm>
          <a:solidFill>
            <a:srgbClr val="014924"/>
          </a:solidFill>
        </p:grpSpPr>
        <p:sp>
          <p:nvSpPr>
            <p:cNvPr id="40" name="矩形 39"/>
            <p:cNvSpPr/>
            <p:nvPr/>
          </p:nvSpPr>
          <p:spPr>
            <a:xfrm>
              <a:off x="8312888" y="1908513"/>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303724" y="1908513"/>
              <a:ext cx="721664" cy="338550"/>
            </a:xfrm>
            <a:prstGeom prst="rect">
              <a:avLst/>
            </a:prstGeom>
            <a:no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问题</a:t>
              </a:r>
              <a:r>
                <a:rPr lang="en-US" altLang="zh-CN" sz="1600" b="1" dirty="0">
                  <a:solidFill>
                    <a:schemeClr val="bg1"/>
                  </a:solidFill>
                  <a:latin typeface="微软雅黑" panose="020B0503020204020204" pitchFamily="34" charset="-122"/>
                  <a:ea typeface="微软雅黑" panose="020B0503020204020204" pitchFamily="34" charset="-122"/>
                </a:rPr>
                <a:t>2</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8" name="矩形 37"/>
          <p:cNvSpPr/>
          <p:nvPr/>
        </p:nvSpPr>
        <p:spPr>
          <a:xfrm>
            <a:off x="9141173" y="2528041"/>
            <a:ext cx="2916933" cy="1289901"/>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费用最低</a:t>
            </a:r>
            <a:r>
              <a:rPr lang="zh-CN" altLang="en-US" dirty="0">
                <a:solidFill>
                  <a:schemeClr val="accent6">
                    <a:lumMod val="50000"/>
                  </a:schemeClr>
                </a:solidFill>
                <a:latin typeface="微软雅黑" panose="020B0503020204020204" pitchFamily="34" charset="-122"/>
                <a:ea typeface="微软雅黑" panose="020B0503020204020204" pitchFamily="34" charset="-122"/>
              </a:rPr>
              <a:t>为目标，建立</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双供</a:t>
            </a:r>
            <a:r>
              <a:rPr lang="zh-CN" altLang="en-US" dirty="0">
                <a:solidFill>
                  <a:schemeClr val="accent6">
                    <a:lumMod val="50000"/>
                  </a:schemeClr>
                </a:solidFill>
                <a:latin typeface="微软雅黑" panose="020B0503020204020204" pitchFamily="34" charset="-122"/>
                <a:ea typeface="微软雅黑" panose="020B0503020204020204" pitchFamily="34" charset="-122"/>
              </a:rPr>
              <a:t>树状配电网，计算可靠性。</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9196818" y="4582820"/>
            <a:ext cx="963025" cy="338550"/>
            <a:chOff x="8302343" y="4270384"/>
            <a:chExt cx="963025" cy="338550"/>
          </a:xfrm>
          <a:solidFill>
            <a:srgbClr val="014924"/>
          </a:solidFill>
        </p:grpSpPr>
        <p:sp>
          <p:nvSpPr>
            <p:cNvPr id="42" name="矩形 41"/>
            <p:cNvSpPr/>
            <p:nvPr/>
          </p:nvSpPr>
          <p:spPr>
            <a:xfrm>
              <a:off x="8302343" y="4273805"/>
              <a:ext cx="963025" cy="3351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8312400" y="4270384"/>
              <a:ext cx="782578" cy="338550"/>
            </a:xfrm>
            <a:prstGeom prst="rect">
              <a:avLst/>
            </a:prstGeom>
            <a:grpFill/>
          </p:spPr>
          <p:txBody>
            <a:bodyPr wrap="none" lIns="91436" tIns="45718" rIns="91436" bIns="45718"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问题 </a:t>
              </a:r>
              <a:r>
                <a:rPr lang="en-US" altLang="zh-CN" sz="1600" b="1" dirty="0">
                  <a:solidFill>
                    <a:schemeClr val="bg1"/>
                  </a:solidFill>
                  <a:latin typeface="微软雅黑" panose="020B0503020204020204" pitchFamily="34" charset="-122"/>
                  <a:ea typeface="微软雅黑" panose="020B0503020204020204" pitchFamily="34" charset="-122"/>
                </a:rPr>
                <a:t>4</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p:nvPr/>
        </p:nvSpPr>
        <p:spPr>
          <a:xfrm>
            <a:off x="9139078" y="4933616"/>
            <a:ext cx="2916933" cy="1705399"/>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最低可靠性下限为约束</a:t>
            </a:r>
            <a:r>
              <a:rPr lang="zh-CN" altLang="en-US" dirty="0">
                <a:solidFill>
                  <a:schemeClr val="accent6">
                    <a:lumMod val="50000"/>
                  </a:schemeClr>
                </a:solidFill>
                <a:latin typeface="微软雅黑" panose="020B0503020204020204" pitchFamily="34" charset="-122"/>
                <a:ea typeface="微软雅黑" panose="020B0503020204020204" pitchFamily="34" charset="-122"/>
              </a:rPr>
              <a:t>，以</a:t>
            </a:r>
            <a:r>
              <a:rPr lang="zh-CN" altLang="en-US" b="1" dirty="0">
                <a:solidFill>
                  <a:schemeClr val="accent6">
                    <a:lumMod val="50000"/>
                  </a:schemeClr>
                </a:solidFill>
                <a:latin typeface="微软雅黑" panose="020B0503020204020204" pitchFamily="34" charset="-122"/>
                <a:ea typeface="微软雅黑" panose="020B0503020204020204" pitchFamily="34" charset="-122"/>
              </a:rPr>
              <a:t>建设费用为优化目标</a:t>
            </a:r>
            <a:r>
              <a:rPr lang="zh-CN" altLang="en-US" dirty="0">
                <a:solidFill>
                  <a:schemeClr val="accent6">
                    <a:lumMod val="50000"/>
                  </a:schemeClr>
                </a:solidFill>
                <a:latin typeface="微软雅黑" panose="020B0503020204020204" pitchFamily="34" charset="-122"/>
                <a:ea typeface="微软雅黑" panose="020B0503020204020204" pitchFamily="34" charset="-122"/>
              </a:rPr>
              <a:t>，在问题</a:t>
            </a:r>
            <a:r>
              <a:rPr lang="en-US" altLang="zh-CN" dirty="0">
                <a:solidFill>
                  <a:schemeClr val="accent6">
                    <a:lumMod val="50000"/>
                  </a:schemeClr>
                </a:solidFill>
                <a:latin typeface="微软雅黑" panose="020B0503020204020204" pitchFamily="34" charset="-122"/>
                <a:ea typeface="微软雅黑" panose="020B0503020204020204" pitchFamily="34" charset="-122"/>
              </a:rPr>
              <a:t>2</a:t>
            </a:r>
            <a:r>
              <a:rPr lang="zh-CN" altLang="en-US" dirty="0">
                <a:solidFill>
                  <a:schemeClr val="accent6">
                    <a:lumMod val="50000"/>
                  </a:schemeClr>
                </a:solidFill>
                <a:latin typeface="微软雅黑" panose="020B0503020204020204" pitchFamily="34" charset="-122"/>
                <a:ea typeface="微软雅黑" panose="020B0503020204020204" pitchFamily="34" charset="-122"/>
              </a:rPr>
              <a:t>的双供配电网间设计联络线。</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FB1033BC-1084-F322-46D8-A9D56334F28B}"/>
              </a:ext>
            </a:extLst>
          </p:cNvPr>
          <p:cNvPicPr>
            <a:picLocks noChangeAspect="1"/>
          </p:cNvPicPr>
          <p:nvPr/>
        </p:nvPicPr>
        <p:blipFill rotWithShape="1">
          <a:blip r:embed="rId3"/>
          <a:srcRect l="7241" t="256" r="2396" b="1080"/>
          <a:stretch/>
        </p:blipFill>
        <p:spPr>
          <a:xfrm>
            <a:off x="59476" y="1534894"/>
            <a:ext cx="5880591" cy="44335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F1B62A7D-82E1-1641-DF5F-03F26C732611}"/>
              </a:ext>
            </a:extLst>
          </p:cNvPr>
          <p:cNvGrpSpPr/>
          <p:nvPr/>
        </p:nvGrpSpPr>
        <p:grpSpPr>
          <a:xfrm>
            <a:off x="-254000" y="201683"/>
            <a:ext cx="898070" cy="523220"/>
            <a:chOff x="-254000" y="201683"/>
            <a:chExt cx="898070" cy="523220"/>
          </a:xfrm>
        </p:grpSpPr>
        <p:sp>
          <p:nvSpPr>
            <p:cNvPr id="5" name="圆角矩形 73">
              <a:extLst>
                <a:ext uri="{FF2B5EF4-FFF2-40B4-BE49-F238E27FC236}">
                  <a16:creationId xmlns:a16="http://schemas.microsoft.com/office/drawing/2014/main" id="{90DC6E91-BC3C-0975-DAAE-0FE2FAC49455}"/>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DF4CF90D-640C-7111-F677-EEA0ACDFA053}"/>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a:extLst>
              <a:ext uri="{FF2B5EF4-FFF2-40B4-BE49-F238E27FC236}">
                <a16:creationId xmlns:a16="http://schemas.microsoft.com/office/drawing/2014/main" id="{E9DD87CE-BDB8-C379-62E2-070E2D21C36A}"/>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8" name="组合 7">
            <a:extLst>
              <a:ext uri="{FF2B5EF4-FFF2-40B4-BE49-F238E27FC236}">
                <a16:creationId xmlns:a16="http://schemas.microsoft.com/office/drawing/2014/main" id="{FC6D5EE4-5F42-FF59-8641-F228752860C4}"/>
              </a:ext>
            </a:extLst>
          </p:cNvPr>
          <p:cNvGrpSpPr/>
          <p:nvPr/>
        </p:nvGrpSpPr>
        <p:grpSpPr>
          <a:xfrm>
            <a:off x="2584397" y="217491"/>
            <a:ext cx="10096500" cy="439541"/>
            <a:chOff x="2584397" y="217491"/>
            <a:chExt cx="10096500" cy="439541"/>
          </a:xfrm>
        </p:grpSpPr>
        <p:sp>
          <p:nvSpPr>
            <p:cNvPr id="9" name="圆角矩形 4">
              <a:extLst>
                <a:ext uri="{FF2B5EF4-FFF2-40B4-BE49-F238E27FC236}">
                  <a16:creationId xmlns:a16="http://schemas.microsoft.com/office/drawing/2014/main" id="{EA4FE164-EF44-1075-9327-058402FA14EF}"/>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8">
              <a:extLst>
                <a:ext uri="{FF2B5EF4-FFF2-40B4-BE49-F238E27FC236}">
                  <a16:creationId xmlns:a16="http://schemas.microsoft.com/office/drawing/2014/main" id="{8A48741E-A681-DDF8-8664-04998F9D8262}"/>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6F770845-CBED-4AA1-FD87-EFC9B27A8B97}"/>
                </a:ext>
              </a:extLst>
            </p:cNvPr>
            <p:cNvSpPr/>
            <p:nvPr/>
          </p:nvSpPr>
          <p:spPr>
            <a:xfrm>
              <a:off x="2995004" y="243297"/>
              <a:ext cx="123321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p:grpSp>
        <p:nvGrpSpPr>
          <p:cNvPr id="12" name="组合 11">
            <a:extLst>
              <a:ext uri="{FF2B5EF4-FFF2-40B4-BE49-F238E27FC236}">
                <a16:creationId xmlns:a16="http://schemas.microsoft.com/office/drawing/2014/main" id="{72383253-87AC-8566-B29B-FAAFA182381B}"/>
              </a:ext>
            </a:extLst>
          </p:cNvPr>
          <p:cNvGrpSpPr/>
          <p:nvPr/>
        </p:nvGrpSpPr>
        <p:grpSpPr>
          <a:xfrm>
            <a:off x="299553" y="1058758"/>
            <a:ext cx="3107467" cy="594134"/>
            <a:chOff x="825910" y="2762865"/>
            <a:chExt cx="1965205" cy="594134"/>
          </a:xfrm>
        </p:grpSpPr>
        <p:sp>
          <p:nvSpPr>
            <p:cNvPr id="13" name="矩形: 圆角 12">
              <a:extLst>
                <a:ext uri="{FF2B5EF4-FFF2-40B4-BE49-F238E27FC236}">
                  <a16:creationId xmlns:a16="http://schemas.microsoft.com/office/drawing/2014/main" id="{3A705389-C71B-262D-EAE3-08ED02E709B9}"/>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文本框 13">
              <a:extLst>
                <a:ext uri="{FF2B5EF4-FFF2-40B4-BE49-F238E27FC236}">
                  <a16:creationId xmlns:a16="http://schemas.microsoft.com/office/drawing/2014/main" id="{F174B068-174E-7EBF-0D95-52C04E8D8A2E}"/>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用电可靠性统计分析</a:t>
              </a:r>
            </a:p>
          </p:txBody>
        </p:sp>
      </p:grpSp>
      <p:graphicFrame>
        <p:nvGraphicFramePr>
          <p:cNvPr id="15" name="表格 14">
            <a:extLst>
              <a:ext uri="{FF2B5EF4-FFF2-40B4-BE49-F238E27FC236}">
                <a16:creationId xmlns:a16="http://schemas.microsoft.com/office/drawing/2014/main" id="{A20FECCC-931E-D476-6AF8-E7626A7D6D3C}"/>
              </a:ext>
            </a:extLst>
          </p:cNvPr>
          <p:cNvGraphicFramePr>
            <a:graphicFrameLocks noGrp="1"/>
          </p:cNvGraphicFramePr>
          <p:nvPr>
            <p:extLst>
              <p:ext uri="{D42A27DB-BD31-4B8C-83A1-F6EECF244321}">
                <p14:modId xmlns:p14="http://schemas.microsoft.com/office/powerpoint/2010/main" val="1615750426"/>
              </p:ext>
            </p:extLst>
          </p:nvPr>
        </p:nvGraphicFramePr>
        <p:xfrm>
          <a:off x="5660570" y="2818713"/>
          <a:ext cx="6435635" cy="2696901"/>
        </p:xfrm>
        <a:graphic>
          <a:graphicData uri="http://schemas.openxmlformats.org/drawingml/2006/table">
            <a:tbl>
              <a:tblPr>
                <a:tableStyleId>{5C22544A-7EE6-4342-B048-85BDC9FD1C3A}</a:tableStyleId>
              </a:tblPr>
              <a:tblGrid>
                <a:gridCol w="1272160">
                  <a:extLst>
                    <a:ext uri="{9D8B030D-6E8A-4147-A177-3AD203B41FA5}">
                      <a16:colId xmlns:a16="http://schemas.microsoft.com/office/drawing/2014/main" val="2538797168"/>
                    </a:ext>
                  </a:extLst>
                </a:gridCol>
                <a:gridCol w="1346995">
                  <a:extLst>
                    <a:ext uri="{9D8B030D-6E8A-4147-A177-3AD203B41FA5}">
                      <a16:colId xmlns:a16="http://schemas.microsoft.com/office/drawing/2014/main" val="4093022776"/>
                    </a:ext>
                  </a:extLst>
                </a:gridCol>
                <a:gridCol w="1272160">
                  <a:extLst>
                    <a:ext uri="{9D8B030D-6E8A-4147-A177-3AD203B41FA5}">
                      <a16:colId xmlns:a16="http://schemas.microsoft.com/office/drawing/2014/main" val="3568879397"/>
                    </a:ext>
                  </a:extLst>
                </a:gridCol>
                <a:gridCol w="1272160">
                  <a:extLst>
                    <a:ext uri="{9D8B030D-6E8A-4147-A177-3AD203B41FA5}">
                      <a16:colId xmlns:a16="http://schemas.microsoft.com/office/drawing/2014/main" val="75018492"/>
                    </a:ext>
                  </a:extLst>
                </a:gridCol>
                <a:gridCol w="1272160">
                  <a:extLst>
                    <a:ext uri="{9D8B030D-6E8A-4147-A177-3AD203B41FA5}">
                      <a16:colId xmlns:a16="http://schemas.microsoft.com/office/drawing/2014/main" val="3100034038"/>
                    </a:ext>
                  </a:extLst>
                </a:gridCol>
              </a:tblGrid>
              <a:tr h="560213">
                <a:tc>
                  <a:txBody>
                    <a:bodyPr/>
                    <a:lstStyle/>
                    <a:p>
                      <a:pPr algn="ctr" fontAlgn="t"/>
                      <a:r>
                        <a:rPr lang="zh-CN" altLang="en-US" sz="1800" u="none" strike="noStrike" dirty="0">
                          <a:effectLst/>
                        </a:rPr>
                        <a:t>　</a:t>
                      </a:r>
                      <a:endParaRPr lang="zh-CN" altLang="en-US" sz="1800" b="0" i="0" u="none" strike="noStrike" dirty="0">
                        <a:solidFill>
                          <a:srgbClr val="000000"/>
                        </a:solidFill>
                        <a:effectLst/>
                        <a:latin typeface="Arial" panose="020B0604020202020204" pitchFamily="34" charset="0"/>
                        <a:ea typeface="等线" panose="02010600030101010101" pitchFamily="2" charset="-122"/>
                      </a:endParaRPr>
                    </a:p>
                  </a:txBody>
                  <a:tcPr marL="4763" marR="4763" marT="4763" marB="0">
                    <a:solidFill>
                      <a:srgbClr val="549E39"/>
                    </a:solidFill>
                  </a:tcPr>
                </a:tc>
                <a:tc>
                  <a:txBody>
                    <a:bodyPr/>
                    <a:lstStyle/>
                    <a:p>
                      <a:pPr algn="ctr" rtl="0" fontAlgn="ctr"/>
                      <a:r>
                        <a:rPr lang="zh-CN" altLang="en-US" sz="2400" u="none" strike="noStrike" dirty="0">
                          <a:solidFill>
                            <a:schemeClr val="bg1"/>
                          </a:solidFill>
                          <a:effectLst/>
                        </a:rPr>
                        <a:t>最小值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中位数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平均数</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tc>
                  <a:txBody>
                    <a:bodyPr/>
                    <a:lstStyle/>
                    <a:p>
                      <a:pPr algn="ctr" rtl="0" fontAlgn="ctr"/>
                      <a:r>
                        <a:rPr lang="zh-CN" altLang="en-US" sz="2400" u="none" strike="noStrike" dirty="0">
                          <a:solidFill>
                            <a:schemeClr val="bg1"/>
                          </a:solidFill>
                          <a:effectLst/>
                        </a:rPr>
                        <a:t>最大值</a:t>
                      </a:r>
                      <a:endParaRPr lang="zh-CN" altLang="en-US" sz="2400" b="1" i="0" u="none" strike="noStrike" dirty="0">
                        <a:solidFill>
                          <a:schemeClr val="bg1"/>
                        </a:solidFill>
                        <a:effectLst/>
                        <a:latin typeface="宋体" panose="02010600030101010101" pitchFamily="2" charset="-122"/>
                        <a:ea typeface="宋体" panose="02010600030101010101" pitchFamily="2" charset="-122"/>
                      </a:endParaRPr>
                    </a:p>
                  </a:txBody>
                  <a:tcPr marL="4763" marR="4763" marT="4763" marB="0" anchor="ctr">
                    <a:solidFill>
                      <a:srgbClr val="549E39"/>
                    </a:solidFill>
                  </a:tcPr>
                </a:tc>
                <a:extLst>
                  <a:ext uri="{0D108BD9-81ED-4DB2-BD59-A6C34878D82A}">
                    <a16:rowId xmlns:a16="http://schemas.microsoft.com/office/drawing/2014/main" val="64901215"/>
                  </a:ext>
                </a:extLst>
              </a:tr>
              <a:tr h="1068344">
                <a:tc>
                  <a:txBody>
                    <a:bodyPr/>
                    <a:lstStyle/>
                    <a:p>
                      <a:pPr algn="ctr" rtl="0" fontAlgn="ct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添加联络线前</a:t>
                      </a:r>
                      <a:endParaRPr lang="en-US" sz="1600" b="1" i="0" u="none" strike="noStrike" dirty="0">
                        <a:solidFill>
                          <a:schemeClr val="bg1"/>
                        </a:solidFill>
                        <a:effectLst/>
                        <a:latin typeface="等线" panose="02010600030101010101" pitchFamily="2" charset="-122"/>
                        <a:ea typeface="等线" panose="02010600030101010101" pitchFamily="2" charset="-122"/>
                      </a:endParaRPr>
                    </a:p>
                  </a:txBody>
                  <a:tcPr marL="4763" marR="4763" marT="4763" marB="0" anchor="ctr">
                    <a:solidFill>
                      <a:srgbClr val="549E39"/>
                    </a:solidFill>
                  </a:tcP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97.29%</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97.91%</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tc>
                  <a:txBody>
                    <a:bodyPr/>
                    <a:lstStyle/>
                    <a:p>
                      <a:pPr algn="ctr" rtl="0" fontAlgn="ctr"/>
                      <a:r>
                        <a:rPr lang="en-US" altLang="zh-CN" sz="2800" u="none" strike="noStrike" dirty="0">
                          <a:effectLst/>
                          <a:latin typeface="Times New Roman" panose="02020603050405020304" pitchFamily="18" charset="0"/>
                          <a:cs typeface="Times New Roman" panose="02020603050405020304" pitchFamily="18" charset="0"/>
                        </a:rPr>
                        <a:t>98.38%</a:t>
                      </a:r>
                      <a:endParaRPr lang="en-US" altLang="zh-CN" sz="2800" b="0" i="0" u="none" strike="noStrike"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txBody>
                  <a:tcPr marL="4763" marR="4763" marT="4763" marB="0" anchor="ctr"/>
                </a:tc>
                <a:extLst>
                  <a:ext uri="{0D108BD9-81ED-4DB2-BD59-A6C34878D82A}">
                    <a16:rowId xmlns:a16="http://schemas.microsoft.com/office/drawing/2014/main" val="2386770676"/>
                  </a:ext>
                </a:extLst>
              </a:tr>
              <a:tr h="1068344">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zh-CN" altLang="en-US" sz="1600" b="1" i="0" u="none" strike="noStrike" dirty="0">
                          <a:solidFill>
                            <a:schemeClr val="bg1"/>
                          </a:solidFill>
                          <a:effectLst/>
                          <a:latin typeface="等线" panose="02010600030101010101" pitchFamily="2" charset="-122"/>
                          <a:ea typeface="等线" panose="02010600030101010101" pitchFamily="2" charset="-122"/>
                        </a:rPr>
                        <a:t>添加联络线后</a:t>
                      </a:r>
                      <a:endParaRPr lang="en-US" altLang="zh-CN" sz="1600" b="1" i="0" u="none" strike="noStrike" dirty="0">
                        <a:solidFill>
                          <a:schemeClr val="bg1"/>
                        </a:solidFill>
                        <a:effectLst/>
                        <a:latin typeface="等线" panose="02010600030101010101" pitchFamily="2" charset="-122"/>
                        <a:ea typeface="等线" panose="02010600030101010101" pitchFamily="2" charset="-122"/>
                      </a:endParaRPr>
                    </a:p>
                    <a:p>
                      <a:pPr marL="0" marR="0" lvl="0" indent="0" algn="ctr" defTabSz="914400" rtl="0" eaLnBrk="1" fontAlgn="ctr" latinLnBrk="0" hangingPunct="1">
                        <a:lnSpc>
                          <a:spcPct val="100000"/>
                        </a:lnSpc>
                        <a:spcBef>
                          <a:spcPts val="0"/>
                        </a:spcBef>
                        <a:spcAft>
                          <a:spcPts val="0"/>
                        </a:spcAft>
                        <a:buClrTx/>
                        <a:buSzTx/>
                        <a:buFontTx/>
                        <a:buNone/>
                        <a:tabLst/>
                        <a:defRPr/>
                      </a:pP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r>
                        <a:rPr lang="zh-CN" altLang="en-US" sz="1600" b="1" i="0" u="none" strike="noStrike" dirty="0">
                          <a:solidFill>
                            <a:schemeClr val="bg1"/>
                          </a:solidFill>
                          <a:effectLst/>
                          <a:latin typeface="等线" panose="02010600030101010101" pitchFamily="2" charset="-122"/>
                          <a:ea typeface="等线" panose="02010600030101010101" pitchFamily="2" charset="-122"/>
                        </a:rPr>
                        <a:t>两条</a:t>
                      </a:r>
                      <a:r>
                        <a:rPr lang="en-US" altLang="zh-CN" sz="1600" b="1" i="0" u="none" strike="noStrike" dirty="0">
                          <a:solidFill>
                            <a:schemeClr val="bg1"/>
                          </a:solidFill>
                          <a:effectLst/>
                          <a:latin typeface="等线" panose="02010600030101010101" pitchFamily="2" charset="-122"/>
                          <a:ea typeface="等线" panose="02010600030101010101" pitchFamily="2" charset="-122"/>
                        </a:rPr>
                        <a:t>)</a:t>
                      </a:r>
                    </a:p>
                  </a:txBody>
                  <a:tcPr marL="4763" marR="4763" marT="4763" marB="0" anchor="ctr">
                    <a:solidFill>
                      <a:srgbClr val="549E39"/>
                    </a:solidFill>
                  </a:tcP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97.84%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99.17%</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98.94%</a:t>
                      </a:r>
                    </a:p>
                  </a:txBody>
                  <a:tcPr marL="4763" marR="4763" marT="4763" marB="0" anchor="ctr"/>
                </a:tc>
                <a:tc>
                  <a:txBody>
                    <a:bodyPr/>
                    <a:lstStyle/>
                    <a:p>
                      <a:pPr algn="ctr" rtl="0" fontAlgn="ctr"/>
                      <a:r>
                        <a:rPr lang="en-US" altLang="zh-CN" sz="2800" u="none" strike="noStrike" kern="1200" dirty="0">
                          <a:solidFill>
                            <a:schemeClr val="dk1"/>
                          </a:solidFill>
                          <a:effectLst/>
                          <a:latin typeface="Times New Roman" panose="02020603050405020304" pitchFamily="18" charset="0"/>
                          <a:ea typeface="+mn-ea"/>
                          <a:cs typeface="Times New Roman" panose="02020603050405020304" pitchFamily="18" charset="0"/>
                        </a:rPr>
                        <a:t>99.29%</a:t>
                      </a:r>
                    </a:p>
                  </a:txBody>
                  <a:tcPr marL="4763" marR="4763" marT="4763" marB="0" anchor="ctr"/>
                </a:tc>
                <a:extLst>
                  <a:ext uri="{0D108BD9-81ED-4DB2-BD59-A6C34878D82A}">
                    <a16:rowId xmlns:a16="http://schemas.microsoft.com/office/drawing/2014/main" val="2207752186"/>
                  </a:ext>
                </a:extLst>
              </a:tr>
            </a:tbl>
          </a:graphicData>
        </a:graphic>
      </p:graphicFrame>
      <p:grpSp>
        <p:nvGrpSpPr>
          <p:cNvPr id="16" name="组合 15">
            <a:extLst>
              <a:ext uri="{FF2B5EF4-FFF2-40B4-BE49-F238E27FC236}">
                <a16:creationId xmlns:a16="http://schemas.microsoft.com/office/drawing/2014/main" id="{D42B7769-9E74-6979-B6DF-836EE0A0AC9E}"/>
              </a:ext>
            </a:extLst>
          </p:cNvPr>
          <p:cNvGrpSpPr/>
          <p:nvPr/>
        </p:nvGrpSpPr>
        <p:grpSpPr>
          <a:xfrm>
            <a:off x="4649485" y="1109092"/>
            <a:ext cx="2569922" cy="594134"/>
            <a:chOff x="825910" y="2762865"/>
            <a:chExt cx="1965205" cy="594134"/>
          </a:xfrm>
        </p:grpSpPr>
        <p:sp>
          <p:nvSpPr>
            <p:cNvPr id="17" name="矩形: 圆角 16">
              <a:extLst>
                <a:ext uri="{FF2B5EF4-FFF2-40B4-BE49-F238E27FC236}">
                  <a16:creationId xmlns:a16="http://schemas.microsoft.com/office/drawing/2014/main" id="{48579084-5659-AF35-9AF0-EFF21703145A}"/>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a:extLst>
                <a:ext uri="{FF2B5EF4-FFF2-40B4-BE49-F238E27FC236}">
                  <a16:creationId xmlns:a16="http://schemas.microsoft.com/office/drawing/2014/main" id="{D3038FA4-33FD-5B2C-B4E4-FA2FB78217CE}"/>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两条联络线情况</a:t>
              </a:r>
            </a:p>
          </p:txBody>
        </p:sp>
      </p:grpSp>
      <p:pic>
        <p:nvPicPr>
          <p:cNvPr id="21" name="图片 20">
            <a:extLst>
              <a:ext uri="{FF2B5EF4-FFF2-40B4-BE49-F238E27FC236}">
                <a16:creationId xmlns:a16="http://schemas.microsoft.com/office/drawing/2014/main" id="{DD9E8641-522B-DD8B-8625-5DB75E9E324C}"/>
              </a:ext>
            </a:extLst>
          </p:cNvPr>
          <p:cNvPicPr>
            <a:picLocks noChangeAspect="1"/>
          </p:cNvPicPr>
          <p:nvPr/>
        </p:nvPicPr>
        <p:blipFill rotWithShape="1">
          <a:blip r:embed="rId2">
            <a:extLst>
              <a:ext uri="{28A0092B-C50C-407E-A947-70E740481C1C}">
                <a14:useLocalDpi xmlns:a14="http://schemas.microsoft.com/office/drawing/2010/main" val="0"/>
              </a:ext>
            </a:extLst>
          </a:blip>
          <a:srcRect l="22605" t="7220" r="-831" b="21909"/>
          <a:stretch/>
        </p:blipFill>
        <p:spPr>
          <a:xfrm>
            <a:off x="0" y="2428496"/>
            <a:ext cx="5332651" cy="3623458"/>
          </a:xfrm>
          <a:prstGeom prst="rect">
            <a:avLst/>
          </a:prstGeom>
        </p:spPr>
      </p:pic>
    </p:spTree>
    <p:extLst>
      <p:ext uri="{BB962C8B-B14F-4D97-AF65-F5344CB8AC3E}">
        <p14:creationId xmlns:p14="http://schemas.microsoft.com/office/powerpoint/2010/main" val="17747350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5</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问题四</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2995004" y="243297"/>
              <a:ext cx="120256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four</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2157320"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测试数据结果</a:t>
              </a:r>
            </a:p>
          </p:txBody>
        </p:sp>
      </p:grpSp>
      <p:pic>
        <p:nvPicPr>
          <p:cNvPr id="4" name="图片 3" descr="图表, 雷达图&#10;&#10;描述已自动生成">
            <a:extLst>
              <a:ext uri="{FF2B5EF4-FFF2-40B4-BE49-F238E27FC236}">
                <a16:creationId xmlns:a16="http://schemas.microsoft.com/office/drawing/2014/main" id="{5F5B31DB-C46F-FAF1-86DD-E34A327C13D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8429" t="16382" r="16937" b="15916"/>
          <a:stretch/>
        </p:blipFill>
        <p:spPr>
          <a:xfrm>
            <a:off x="-88777" y="3533160"/>
            <a:ext cx="4232152" cy="3324840"/>
          </a:xfrm>
          <a:prstGeom prst="rect">
            <a:avLst/>
          </a:prstGeom>
        </p:spPr>
      </p:pic>
      <p:pic>
        <p:nvPicPr>
          <p:cNvPr id="17" name="图片 16" descr="图表, 雷达图&#10;&#10;描述已自动生成">
            <a:extLst>
              <a:ext uri="{FF2B5EF4-FFF2-40B4-BE49-F238E27FC236}">
                <a16:creationId xmlns:a16="http://schemas.microsoft.com/office/drawing/2014/main" id="{85D8D890-5D9A-BD94-E887-BE77BE216FC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100" t="14498" r="17930" b="17433"/>
          <a:stretch/>
        </p:blipFill>
        <p:spPr>
          <a:xfrm>
            <a:off x="4077313" y="3477441"/>
            <a:ext cx="4037373" cy="3380559"/>
          </a:xfrm>
          <a:prstGeom prst="rect">
            <a:avLst/>
          </a:prstGeom>
        </p:spPr>
      </p:pic>
      <p:pic>
        <p:nvPicPr>
          <p:cNvPr id="19" name="图片 18" descr="图表, 雷达图&#10;&#10;描述已自动生成">
            <a:extLst>
              <a:ext uri="{FF2B5EF4-FFF2-40B4-BE49-F238E27FC236}">
                <a16:creationId xmlns:a16="http://schemas.microsoft.com/office/drawing/2014/main" id="{BEDDBD87-98F0-2F6E-67BC-0EF3170648D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9838" t="15174" r="15987" b="16001"/>
          <a:stretch/>
        </p:blipFill>
        <p:spPr>
          <a:xfrm>
            <a:off x="8114686" y="3494601"/>
            <a:ext cx="4077314" cy="3279550"/>
          </a:xfrm>
          <a:prstGeom prst="rect">
            <a:avLst/>
          </a:prstGeom>
        </p:spPr>
      </p:pic>
      <p:cxnSp>
        <p:nvCxnSpPr>
          <p:cNvPr id="20" name="直接连接符 19">
            <a:extLst>
              <a:ext uri="{FF2B5EF4-FFF2-40B4-BE49-F238E27FC236}">
                <a16:creationId xmlns:a16="http://schemas.microsoft.com/office/drawing/2014/main" id="{9F79E889-1D48-5CF4-DBD4-34000832FB51}"/>
              </a:ext>
            </a:extLst>
          </p:cNvPr>
          <p:cNvCxnSpPr>
            <a:cxnSpLocks/>
          </p:cNvCxnSpPr>
          <p:nvPr/>
        </p:nvCxnSpPr>
        <p:spPr>
          <a:xfrm flipH="1" flipV="1">
            <a:off x="9610725" y="5134376"/>
            <a:ext cx="266700" cy="223799"/>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F684922-BC65-4179-E437-18FA7E97AEED}"/>
              </a:ext>
            </a:extLst>
          </p:cNvPr>
          <p:cNvCxnSpPr>
            <a:cxnSpLocks/>
          </p:cNvCxnSpPr>
          <p:nvPr/>
        </p:nvCxnSpPr>
        <p:spPr>
          <a:xfrm flipH="1">
            <a:off x="1633198" y="5048250"/>
            <a:ext cx="338477" cy="147330"/>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E42A220E-00EA-AE02-EF30-A5DE4A29302D}"/>
              </a:ext>
            </a:extLst>
          </p:cNvPr>
          <p:cNvCxnSpPr>
            <a:cxnSpLocks/>
          </p:cNvCxnSpPr>
          <p:nvPr/>
        </p:nvCxnSpPr>
        <p:spPr>
          <a:xfrm flipH="1">
            <a:off x="6587490" y="5256620"/>
            <a:ext cx="167640" cy="203110"/>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5E70B151-A072-4A75-52A6-76B2FD561F1E}"/>
              </a:ext>
            </a:extLst>
          </p:cNvPr>
          <p:cNvCxnSpPr>
            <a:cxnSpLocks/>
          </p:cNvCxnSpPr>
          <p:nvPr/>
        </p:nvCxnSpPr>
        <p:spPr>
          <a:xfrm flipH="1" flipV="1">
            <a:off x="5619750" y="5048250"/>
            <a:ext cx="151418" cy="119470"/>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FEB0F5CC-33EA-D3FF-7DCE-5C352622D7E8}"/>
              </a:ext>
            </a:extLst>
          </p:cNvPr>
          <p:cNvCxnSpPr>
            <a:cxnSpLocks/>
          </p:cNvCxnSpPr>
          <p:nvPr/>
        </p:nvCxnSpPr>
        <p:spPr>
          <a:xfrm flipV="1">
            <a:off x="9498054" y="5134376"/>
            <a:ext cx="85725" cy="272952"/>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7554EED-6E63-8AEA-8716-580F2383B9A8}"/>
              </a:ext>
            </a:extLst>
          </p:cNvPr>
          <p:cNvCxnSpPr>
            <a:cxnSpLocks/>
          </p:cNvCxnSpPr>
          <p:nvPr/>
        </p:nvCxnSpPr>
        <p:spPr>
          <a:xfrm flipV="1">
            <a:off x="10529888" y="5167720"/>
            <a:ext cx="185737" cy="190455"/>
          </a:xfrm>
          <a:prstGeom prst="line">
            <a:avLst/>
          </a:prstGeom>
          <a:ln w="63500" cap="rnd">
            <a:solidFill>
              <a:srgbClr val="FF0000"/>
            </a:solidFill>
            <a:round/>
            <a:tailEnd type="none"/>
          </a:ln>
        </p:spPr>
        <p:style>
          <a:lnRef idx="1">
            <a:schemeClr val="accent1"/>
          </a:lnRef>
          <a:fillRef idx="0">
            <a:schemeClr val="accent1"/>
          </a:fillRef>
          <a:effectRef idx="0">
            <a:schemeClr val="accent1"/>
          </a:effectRef>
          <a:fontRef idx="minor">
            <a:schemeClr val="tx1"/>
          </a:fontRef>
        </p:style>
      </p:cxnSp>
      <p:pic>
        <p:nvPicPr>
          <p:cNvPr id="51" name="图片 50" descr="表格&#10;&#10;低可信度描述已自动生成">
            <a:extLst>
              <a:ext uri="{FF2B5EF4-FFF2-40B4-BE49-F238E27FC236}">
                <a16:creationId xmlns:a16="http://schemas.microsoft.com/office/drawing/2014/main" id="{783A587C-53EA-BE0D-C3AF-81F20E7A502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5004" y="1520595"/>
            <a:ext cx="8688010" cy="1992549"/>
          </a:xfrm>
          <a:prstGeom prst="rect">
            <a:avLst/>
          </a:prstGeom>
        </p:spPr>
      </p:pic>
      <p:sp>
        <p:nvSpPr>
          <p:cNvPr id="53" name="文本框 52">
            <a:extLst>
              <a:ext uri="{FF2B5EF4-FFF2-40B4-BE49-F238E27FC236}">
                <a16:creationId xmlns:a16="http://schemas.microsoft.com/office/drawing/2014/main" id="{ECBBA1C9-BD19-4E04-56FD-8C07BD0430B5}"/>
              </a:ext>
            </a:extLst>
          </p:cNvPr>
          <p:cNvSpPr txBox="1"/>
          <p:nvPr/>
        </p:nvSpPr>
        <p:spPr>
          <a:xfrm>
            <a:off x="3596286" y="1076824"/>
            <a:ext cx="6467382" cy="461665"/>
          </a:xfrm>
          <a:prstGeom prst="rect">
            <a:avLst/>
          </a:prstGeom>
          <a:noFill/>
        </p:spPr>
        <p:txBody>
          <a:bodyPr wrap="square">
            <a:spAutoFit/>
          </a:bodyPr>
          <a:lstStyle/>
          <a:p>
            <a:pPr algn="ctr" rtl="0" fontAlgn="ctr"/>
            <a:r>
              <a:rPr lang="zh-CN" altLang="en-US" sz="2400" b="1" u="none" strike="noStrike" dirty="0">
                <a:effectLst/>
              </a:rPr>
              <a:t>不加联络线的最低用电可靠性</a:t>
            </a:r>
            <a:r>
              <a:rPr lang="zh-CN" altLang="en-US" sz="2400" b="1" dirty="0"/>
              <a:t>为</a:t>
            </a:r>
            <a:r>
              <a:rPr lang="en-US" altLang="zh-CN" sz="2400" b="1" u="none" strike="noStrike" dirty="0">
                <a:effectLst/>
              </a:rPr>
              <a:t>97.93%</a:t>
            </a:r>
            <a:endParaRPr lang="en-US" altLang="zh-CN" sz="2400" b="1" i="0" u="none" strike="noStrike" dirty="0">
              <a:solidFill>
                <a:srgbClr val="000000"/>
              </a:solidFill>
              <a:effectLst/>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48555698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7" name="矩形 16"/>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3950" y="2686050"/>
            <a:ext cx="1543050" cy="1543050"/>
            <a:chOff x="1123950" y="2686050"/>
            <a:chExt cx="1543050" cy="1543050"/>
          </a:xfrm>
          <a:solidFill>
            <a:srgbClr val="014924"/>
          </a:solidFill>
        </p:grpSpPr>
        <p:sp>
          <p:nvSpPr>
            <p:cNvPr id="7" name="矩形 6"/>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6</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4" name="文本框 13"/>
          <p:cNvSpPr txBox="1"/>
          <p:nvPr/>
        </p:nvSpPr>
        <p:spPr>
          <a:xfrm>
            <a:off x="2950335" y="2781038"/>
            <a:ext cx="1415764"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总结</a:t>
            </a:r>
          </a:p>
        </p:txBody>
      </p:sp>
      <p:sp>
        <p:nvSpPr>
          <p:cNvPr id="15" name="矩形 14"/>
          <p:cNvSpPr/>
          <p:nvPr/>
        </p:nvSpPr>
        <p:spPr>
          <a:xfrm>
            <a:off x="2950335" y="3612031"/>
            <a:ext cx="1446221"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Concluding</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3098398" y="243297"/>
              <a:ext cx="102463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Concluding</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1455355"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全文总结</a:t>
              </a:r>
            </a:p>
          </p:txBody>
        </p:sp>
      </p:grpSp>
      <p:pic>
        <p:nvPicPr>
          <p:cNvPr id="4" name="Picture 2" descr="查看源图像">
            <a:extLst>
              <a:ext uri="{FF2B5EF4-FFF2-40B4-BE49-F238E27FC236}">
                <a16:creationId xmlns:a16="http://schemas.microsoft.com/office/drawing/2014/main" id="{C619E907-7359-1125-F139-9844E798E2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0607" y="3643797"/>
            <a:ext cx="4995684" cy="31396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圆角 1">
            <a:extLst>
              <a:ext uri="{FF2B5EF4-FFF2-40B4-BE49-F238E27FC236}">
                <a16:creationId xmlns:a16="http://schemas.microsoft.com/office/drawing/2014/main" id="{3C11A7FA-E367-7442-C283-E93E65F4A96C}"/>
              </a:ext>
            </a:extLst>
          </p:cNvPr>
          <p:cNvSpPr/>
          <p:nvPr/>
        </p:nvSpPr>
        <p:spPr>
          <a:xfrm>
            <a:off x="787879" y="4558949"/>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双层规划模型</a:t>
            </a:r>
          </a:p>
        </p:txBody>
      </p:sp>
      <p:sp>
        <p:nvSpPr>
          <p:cNvPr id="5" name="矩形: 圆角 4">
            <a:extLst>
              <a:ext uri="{FF2B5EF4-FFF2-40B4-BE49-F238E27FC236}">
                <a16:creationId xmlns:a16="http://schemas.microsoft.com/office/drawing/2014/main" id="{25EA27E9-B05E-FF9A-1D68-50D925283116}"/>
              </a:ext>
            </a:extLst>
          </p:cNvPr>
          <p:cNvSpPr/>
          <p:nvPr/>
        </p:nvSpPr>
        <p:spPr>
          <a:xfrm>
            <a:off x="787879" y="5176346"/>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可靠性评估模型</a:t>
            </a:r>
          </a:p>
        </p:txBody>
      </p:sp>
      <p:sp>
        <p:nvSpPr>
          <p:cNvPr id="17" name="矩形: 圆角 16">
            <a:extLst>
              <a:ext uri="{FF2B5EF4-FFF2-40B4-BE49-F238E27FC236}">
                <a16:creationId xmlns:a16="http://schemas.microsoft.com/office/drawing/2014/main" id="{58E87325-83CD-7321-5F87-8535888CE21C}"/>
              </a:ext>
            </a:extLst>
          </p:cNvPr>
          <p:cNvSpPr/>
          <p:nvPr/>
        </p:nvSpPr>
        <p:spPr>
          <a:xfrm>
            <a:off x="787879" y="5797300"/>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孤岛划分模型</a:t>
            </a:r>
          </a:p>
        </p:txBody>
      </p:sp>
      <p:sp>
        <p:nvSpPr>
          <p:cNvPr id="18" name="矩形: 圆角 17">
            <a:extLst>
              <a:ext uri="{FF2B5EF4-FFF2-40B4-BE49-F238E27FC236}">
                <a16:creationId xmlns:a16="http://schemas.microsoft.com/office/drawing/2014/main" id="{52ED64DF-C9CD-D33D-112C-B34FA36CAC1C}"/>
              </a:ext>
            </a:extLst>
          </p:cNvPr>
          <p:cNvSpPr/>
          <p:nvPr/>
        </p:nvSpPr>
        <p:spPr>
          <a:xfrm>
            <a:off x="4170012" y="4558949"/>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1600" dirty="0"/>
              <a:t>遗传模拟退火算法</a:t>
            </a:r>
          </a:p>
        </p:txBody>
      </p:sp>
      <p:sp>
        <p:nvSpPr>
          <p:cNvPr id="19" name="矩形: 圆角 18">
            <a:extLst>
              <a:ext uri="{FF2B5EF4-FFF2-40B4-BE49-F238E27FC236}">
                <a16:creationId xmlns:a16="http://schemas.microsoft.com/office/drawing/2014/main" id="{81803DAB-A992-9102-E768-E52329CB4187}"/>
              </a:ext>
            </a:extLst>
          </p:cNvPr>
          <p:cNvSpPr/>
          <p:nvPr/>
        </p:nvSpPr>
        <p:spPr>
          <a:xfrm>
            <a:off x="4170012" y="5176346"/>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最小生成树算法</a:t>
            </a:r>
          </a:p>
        </p:txBody>
      </p:sp>
      <p:sp>
        <p:nvSpPr>
          <p:cNvPr id="20" name="矩形: 圆角 19">
            <a:extLst>
              <a:ext uri="{FF2B5EF4-FFF2-40B4-BE49-F238E27FC236}">
                <a16:creationId xmlns:a16="http://schemas.microsoft.com/office/drawing/2014/main" id="{86848286-D502-E256-D312-4C65C112F881}"/>
              </a:ext>
            </a:extLst>
          </p:cNvPr>
          <p:cNvSpPr/>
          <p:nvPr/>
        </p:nvSpPr>
        <p:spPr>
          <a:xfrm>
            <a:off x="4170012" y="5797300"/>
            <a:ext cx="1883508" cy="4396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dirty="0"/>
              <a:t>动态规划算法</a:t>
            </a:r>
          </a:p>
        </p:txBody>
      </p:sp>
      <p:sp>
        <p:nvSpPr>
          <p:cNvPr id="26" name="矩形: 圆角 25">
            <a:extLst>
              <a:ext uri="{FF2B5EF4-FFF2-40B4-BE49-F238E27FC236}">
                <a16:creationId xmlns:a16="http://schemas.microsoft.com/office/drawing/2014/main" id="{A38BD3C7-76AD-7F36-6DA8-6A1317CCD2CD}"/>
              </a:ext>
            </a:extLst>
          </p:cNvPr>
          <p:cNvSpPr/>
          <p:nvPr/>
        </p:nvSpPr>
        <p:spPr>
          <a:xfrm>
            <a:off x="787879" y="1989703"/>
            <a:ext cx="2629050" cy="72460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t>单供配电网</a:t>
            </a:r>
          </a:p>
        </p:txBody>
      </p:sp>
      <p:sp>
        <p:nvSpPr>
          <p:cNvPr id="27" name="矩形: 圆角 26">
            <a:extLst>
              <a:ext uri="{FF2B5EF4-FFF2-40B4-BE49-F238E27FC236}">
                <a16:creationId xmlns:a16="http://schemas.microsoft.com/office/drawing/2014/main" id="{8C3EC779-D1D0-5D46-E0F2-DE4A7078013A}"/>
              </a:ext>
            </a:extLst>
          </p:cNvPr>
          <p:cNvSpPr/>
          <p:nvPr/>
        </p:nvSpPr>
        <p:spPr>
          <a:xfrm>
            <a:off x="4840944" y="2005943"/>
            <a:ext cx="2629050" cy="72460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t>两个单供配电网</a:t>
            </a:r>
          </a:p>
        </p:txBody>
      </p:sp>
      <p:sp>
        <p:nvSpPr>
          <p:cNvPr id="28" name="矩形: 圆角 27">
            <a:extLst>
              <a:ext uri="{FF2B5EF4-FFF2-40B4-BE49-F238E27FC236}">
                <a16:creationId xmlns:a16="http://schemas.microsoft.com/office/drawing/2014/main" id="{06C68FB3-1C8C-4E9F-2404-EC211BECD4F6}"/>
              </a:ext>
            </a:extLst>
          </p:cNvPr>
          <p:cNvSpPr/>
          <p:nvPr/>
        </p:nvSpPr>
        <p:spPr>
          <a:xfrm>
            <a:off x="8894009" y="2005943"/>
            <a:ext cx="2629050" cy="72460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2400" dirty="0"/>
              <a:t>双供配电网</a:t>
            </a:r>
          </a:p>
        </p:txBody>
      </p:sp>
      <p:cxnSp>
        <p:nvCxnSpPr>
          <p:cNvPr id="31" name="直接箭头连接符 30">
            <a:extLst>
              <a:ext uri="{FF2B5EF4-FFF2-40B4-BE49-F238E27FC236}">
                <a16:creationId xmlns:a16="http://schemas.microsoft.com/office/drawing/2014/main" id="{827255A4-911D-7FE5-A56E-5F14EE05D90F}"/>
              </a:ext>
            </a:extLst>
          </p:cNvPr>
          <p:cNvCxnSpPr>
            <a:cxnSpLocks/>
            <a:stCxn id="26" idx="3"/>
            <a:endCxn id="27" idx="1"/>
          </p:cNvCxnSpPr>
          <p:nvPr/>
        </p:nvCxnSpPr>
        <p:spPr>
          <a:xfrm>
            <a:off x="3416929" y="2352003"/>
            <a:ext cx="1424015" cy="16240"/>
          </a:xfrm>
          <a:prstGeom prst="straightConnector1">
            <a:avLst/>
          </a:prstGeom>
          <a:ln w="635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75AF4BDA-5166-A81E-0455-F19DCE6C0FE5}"/>
              </a:ext>
            </a:extLst>
          </p:cNvPr>
          <p:cNvCxnSpPr>
            <a:stCxn id="27" idx="3"/>
            <a:endCxn id="28" idx="1"/>
          </p:cNvCxnSpPr>
          <p:nvPr/>
        </p:nvCxnSpPr>
        <p:spPr>
          <a:xfrm>
            <a:off x="7469994" y="2368243"/>
            <a:ext cx="1424015" cy="0"/>
          </a:xfrm>
          <a:prstGeom prst="straightConnector1">
            <a:avLst/>
          </a:prstGeom>
          <a:ln w="635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圆角 37">
            <a:extLst>
              <a:ext uri="{FF2B5EF4-FFF2-40B4-BE49-F238E27FC236}">
                <a16:creationId xmlns:a16="http://schemas.microsoft.com/office/drawing/2014/main" id="{96C2BBB6-F048-58FA-B03C-8CE92FD0176D}"/>
              </a:ext>
            </a:extLst>
          </p:cNvPr>
          <p:cNvSpPr/>
          <p:nvPr/>
        </p:nvSpPr>
        <p:spPr>
          <a:xfrm>
            <a:off x="1447581" y="2820282"/>
            <a:ext cx="1309645" cy="461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一条主线</a:t>
            </a:r>
            <a:endParaRPr lang="zh-CN" altLang="en-US" sz="1600" dirty="0"/>
          </a:p>
        </p:txBody>
      </p:sp>
      <p:sp>
        <p:nvSpPr>
          <p:cNvPr id="39" name="矩形: 圆角 38">
            <a:extLst>
              <a:ext uri="{FF2B5EF4-FFF2-40B4-BE49-F238E27FC236}">
                <a16:creationId xmlns:a16="http://schemas.microsoft.com/office/drawing/2014/main" id="{10DA3A59-C98B-B46A-C90A-56A4FE14D664}"/>
              </a:ext>
            </a:extLst>
          </p:cNvPr>
          <p:cNvSpPr/>
          <p:nvPr/>
        </p:nvSpPr>
        <p:spPr>
          <a:xfrm>
            <a:off x="5500646" y="2833621"/>
            <a:ext cx="1309645" cy="4926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两条主线</a:t>
            </a:r>
            <a:endParaRPr lang="en-US" alt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algn="ctr"/>
            <a:r>
              <a:rPr lang="zh-CN" altLang="en-US" sz="1600" kern="100" dirty="0">
                <a:effectLst/>
                <a:latin typeface="Times New Roman" panose="02020603050405020304" pitchFamily="18" charset="0"/>
                <a:ea typeface="宋体" panose="02010600030101010101" pitchFamily="2" charset="-122"/>
                <a:cs typeface="Times New Roman" panose="02020603050405020304" pitchFamily="18" charset="0"/>
              </a:rPr>
              <a:t>一长一短</a:t>
            </a:r>
            <a:endParaRPr lang="zh-CN" altLang="en-US" sz="1600" dirty="0"/>
          </a:p>
        </p:txBody>
      </p:sp>
    </p:spTree>
    <p:extLst>
      <p:ext uri="{BB962C8B-B14F-4D97-AF65-F5344CB8AC3E}">
        <p14:creationId xmlns:p14="http://schemas.microsoft.com/office/powerpoint/2010/main" val="18730722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3098398" y="243297"/>
              <a:ext cx="102463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Concluding</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1455355"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模型优点</a:t>
              </a:r>
            </a:p>
          </p:txBody>
        </p:sp>
      </p:gr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60F13BB-8850-C70A-3D1E-89E2F45FE56D}"/>
                  </a:ext>
                </a:extLst>
              </p:cNvPr>
              <p:cNvSpPr>
                <a:spLocks noGrp="1"/>
              </p:cNvSpPr>
              <p:nvPr>
                <p:ph idx="1"/>
              </p:nvPr>
            </p:nvSpPr>
            <p:spPr>
              <a:xfrm>
                <a:off x="299553" y="1986747"/>
                <a:ext cx="11927102" cy="4638419"/>
              </a:xfrm>
            </p:spPr>
            <p:txBody>
              <a:bodyPr>
                <a:noAutofit/>
              </a:bodyPr>
              <a:lstStyle/>
              <a:p>
                <a:pPr marL="342900" lvl="0" indent="-342900" algn="just" fontAlgn="ctr">
                  <a:lnSpc>
                    <a:spcPct val="150000"/>
                  </a:lnSpc>
                  <a:buFont typeface="Times New Roman" panose="02020603050405020304" pitchFamily="18" charset="0"/>
                  <a:buAutoNum type="arabicPeriod"/>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相比于传统的聚类分析，考虑到聚类效果最好并不代表着建设费用最小，采用遍历的方法找到最优的聚类簇数，解决了聚类分析</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cs typeface="Times New Roman" panose="02020603050405020304" pitchFamily="18" charset="0"/>
                      </a:rPr>
                      <m:t>𝑘</m:t>
                    </m:r>
                  </m:oMath>
                </a14:m>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值选取的问题。</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Times New Roman" panose="02020603050405020304" pitchFamily="18" charset="0"/>
                  <a:buAutoNum type="arabicPeriod"/>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通过双层规划互相传递分叉点信息，反复迭代找到了最优的分叉点位置。</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Times New Roman" panose="02020603050405020304" pitchFamily="18" charset="0"/>
                  <a:buAutoNum type="arabicPeriod"/>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将遗传算法和模拟退火算法相结合，得到更加高效稳定的遗传</a:t>
                </a:r>
                <a:r>
                  <a:rPr lang="en-US"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模拟退火算法。</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fontAlgn="ctr">
                  <a:lnSpc>
                    <a:spcPct val="150000"/>
                  </a:lnSpc>
                  <a:buFont typeface="Times New Roman" panose="02020603050405020304" pitchFamily="18" charset="0"/>
                  <a:buAutoNum type="arabicPeriod"/>
                </a:pPr>
                <a:r>
                  <a:rPr lang="zh-CN" altLang="zh-CN" sz="2400" kern="100" dirty="0">
                    <a:effectLst/>
                    <a:latin typeface="Times New Roman" panose="02020603050405020304" pitchFamily="18" charset="0"/>
                    <a:ea typeface="宋体" panose="02010600030101010101" pitchFamily="2" charset="-122"/>
                    <a:cs typeface="Times New Roman" panose="02020603050405020304" pitchFamily="18" charset="0"/>
                  </a:rPr>
                  <a:t>在问题二中引入最小生成树算法，决定负荷点由哪个电源供电，大大减少了计算量；在得到结果后进一步分析，优化了最小生成树算法的优化函数，让模型更加接近实际生活。</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060F13BB-8850-C70A-3D1E-89E2F45FE56D}"/>
                  </a:ext>
                </a:extLst>
              </p:cNvPr>
              <p:cNvSpPr>
                <a:spLocks noGrp="1" noRot="1" noChangeAspect="1" noMove="1" noResize="1" noEditPoints="1" noAdjustHandles="1" noChangeArrowheads="1" noChangeShapeType="1" noTextEdit="1"/>
              </p:cNvSpPr>
              <p:nvPr>
                <p:ph idx="1"/>
              </p:nvPr>
            </p:nvSpPr>
            <p:spPr>
              <a:xfrm>
                <a:off x="299553" y="1986747"/>
                <a:ext cx="11927102" cy="4638419"/>
              </a:xfrm>
              <a:blipFill>
                <a:blip r:embed="rId3"/>
                <a:stretch>
                  <a:fillRect l="-664" r="-7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870897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64FEEB8F-E0A7-AD46-3373-447D3139A330}"/>
              </a:ext>
            </a:extLst>
          </p:cNvPr>
          <p:cNvGrpSpPr/>
          <p:nvPr/>
        </p:nvGrpSpPr>
        <p:grpSpPr>
          <a:xfrm>
            <a:off x="-254000" y="201683"/>
            <a:ext cx="898070" cy="523220"/>
            <a:chOff x="-254000" y="201683"/>
            <a:chExt cx="898070" cy="523220"/>
          </a:xfrm>
        </p:grpSpPr>
        <p:sp>
          <p:nvSpPr>
            <p:cNvPr id="7" name="圆角矩形 73">
              <a:extLst>
                <a:ext uri="{FF2B5EF4-FFF2-40B4-BE49-F238E27FC236}">
                  <a16:creationId xmlns:a16="http://schemas.microsoft.com/office/drawing/2014/main" id="{0D2CAD65-6E37-96AF-A7EA-B91E4A437C22}"/>
                </a:ext>
              </a:extLst>
            </p:cNvPr>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A00E0096-FB89-42A6-985F-6B644314AC1F}"/>
                </a:ext>
              </a:extLst>
            </p:cNvPr>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6</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9" name="文本框 8">
            <a:extLst>
              <a:ext uri="{FF2B5EF4-FFF2-40B4-BE49-F238E27FC236}">
                <a16:creationId xmlns:a16="http://schemas.microsoft.com/office/drawing/2014/main" id="{7F080089-28A5-34F1-6B87-C58998AA9CBF}"/>
              </a:ext>
            </a:extLst>
          </p:cNvPr>
          <p:cNvSpPr txBox="1"/>
          <p:nvPr/>
        </p:nvSpPr>
        <p:spPr>
          <a:xfrm>
            <a:off x="906352" y="132542"/>
            <a:ext cx="1005395"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总结</a:t>
            </a:r>
          </a:p>
        </p:txBody>
      </p:sp>
      <p:grpSp>
        <p:nvGrpSpPr>
          <p:cNvPr id="10" name="组合 9">
            <a:extLst>
              <a:ext uri="{FF2B5EF4-FFF2-40B4-BE49-F238E27FC236}">
                <a16:creationId xmlns:a16="http://schemas.microsoft.com/office/drawing/2014/main" id="{EBB81702-7149-2EE0-B4E1-EAC02B195446}"/>
              </a:ext>
            </a:extLst>
          </p:cNvPr>
          <p:cNvGrpSpPr/>
          <p:nvPr/>
        </p:nvGrpSpPr>
        <p:grpSpPr>
          <a:xfrm>
            <a:off x="2584397" y="217491"/>
            <a:ext cx="10096500" cy="439541"/>
            <a:chOff x="2584397" y="217491"/>
            <a:chExt cx="10096500" cy="439541"/>
          </a:xfrm>
        </p:grpSpPr>
        <p:sp>
          <p:nvSpPr>
            <p:cNvPr id="11" name="圆角矩形 4">
              <a:extLst>
                <a:ext uri="{FF2B5EF4-FFF2-40B4-BE49-F238E27FC236}">
                  <a16:creationId xmlns:a16="http://schemas.microsoft.com/office/drawing/2014/main" id="{56B8A07D-62B1-87B5-1901-EF3CD4F07533}"/>
                </a:ext>
              </a:extLst>
            </p:cNvPr>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8">
              <a:extLst>
                <a:ext uri="{FF2B5EF4-FFF2-40B4-BE49-F238E27FC236}">
                  <a16:creationId xmlns:a16="http://schemas.microsoft.com/office/drawing/2014/main" id="{2BF5066B-3161-540F-57E0-65398DC56539}"/>
                </a:ext>
              </a:extLst>
            </p:cNvPr>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4F9F0B5-D376-1E36-2E84-18F72E5B9052}"/>
                </a:ext>
              </a:extLst>
            </p:cNvPr>
            <p:cNvSpPr/>
            <p:nvPr/>
          </p:nvSpPr>
          <p:spPr>
            <a:xfrm>
              <a:off x="3098398" y="243297"/>
              <a:ext cx="102463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Concluding</a:t>
              </a:r>
            </a:p>
          </p:txBody>
        </p:sp>
      </p:grpSp>
      <p:grpSp>
        <p:nvGrpSpPr>
          <p:cNvPr id="14" name="组合 13">
            <a:extLst>
              <a:ext uri="{FF2B5EF4-FFF2-40B4-BE49-F238E27FC236}">
                <a16:creationId xmlns:a16="http://schemas.microsoft.com/office/drawing/2014/main" id="{E6A32D3E-E084-C01C-D6ED-B36906AB4CD2}"/>
              </a:ext>
            </a:extLst>
          </p:cNvPr>
          <p:cNvGrpSpPr/>
          <p:nvPr/>
        </p:nvGrpSpPr>
        <p:grpSpPr>
          <a:xfrm>
            <a:off x="299554" y="1058758"/>
            <a:ext cx="1455355" cy="594134"/>
            <a:chOff x="825910" y="2762865"/>
            <a:chExt cx="1965205" cy="594134"/>
          </a:xfrm>
        </p:grpSpPr>
        <p:sp>
          <p:nvSpPr>
            <p:cNvPr id="15" name="矩形: 圆角 14">
              <a:extLst>
                <a:ext uri="{FF2B5EF4-FFF2-40B4-BE49-F238E27FC236}">
                  <a16:creationId xmlns:a16="http://schemas.microsoft.com/office/drawing/2014/main" id="{C9809453-7BA2-A865-5962-329A8860E54C}"/>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DE043B2-727C-5251-2928-5212FD277039}"/>
                </a:ext>
              </a:extLst>
            </p:cNvPr>
            <p:cNvSpPr txBox="1"/>
            <p:nvPr/>
          </p:nvSpPr>
          <p:spPr>
            <a:xfrm>
              <a:off x="863993" y="2820075"/>
              <a:ext cx="1927122"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模型缺点</a:t>
              </a:r>
            </a:p>
          </p:txBody>
        </p:sp>
      </p:grpSp>
      <p:sp>
        <p:nvSpPr>
          <p:cNvPr id="3" name="内容占位符 2">
            <a:extLst>
              <a:ext uri="{FF2B5EF4-FFF2-40B4-BE49-F238E27FC236}">
                <a16:creationId xmlns:a16="http://schemas.microsoft.com/office/drawing/2014/main" id="{060F13BB-8850-C70A-3D1E-89E2F45FE56D}"/>
              </a:ext>
            </a:extLst>
          </p:cNvPr>
          <p:cNvSpPr>
            <a:spLocks noGrp="1"/>
          </p:cNvSpPr>
          <p:nvPr>
            <p:ph idx="1"/>
          </p:nvPr>
        </p:nvSpPr>
        <p:spPr>
          <a:xfrm>
            <a:off x="533400" y="1976284"/>
            <a:ext cx="10862569" cy="4566297"/>
          </a:xfrm>
        </p:spPr>
        <p:txBody>
          <a:bodyPr>
            <a:normAutofit fontScale="92500" lnSpcReduction="20000"/>
          </a:bodyPr>
          <a:lstStyle/>
          <a:p>
            <a:pPr marL="342900" lvl="0" indent="-342900" algn="just" fontAlgn="ctr">
              <a:lnSpc>
                <a:spcPct val="150000"/>
              </a:lnSpc>
              <a:buFont typeface="Times New Roman" panose="02020603050405020304" pitchFamily="18" charset="0"/>
              <a:buAutoNum type="arabicPeriod"/>
            </a:pPr>
            <a:r>
              <a:rPr lang="zh-CN" altLang="en-US" sz="2600" kern="100" dirty="0">
                <a:latin typeface="Times New Roman" panose="02020603050405020304" pitchFamily="18" charset="0"/>
                <a:cs typeface="Times New Roman" panose="02020603050405020304" pitchFamily="18" charset="0"/>
              </a:rPr>
              <a:t>延用本模型的思路能够处理更加多级的分叉点问题，但为了简化模型，仅考虑到了三级分叉点的情况，未考虑更加多级分叉点的问题。</a:t>
            </a:r>
          </a:p>
          <a:p>
            <a:pPr marL="342900" lvl="0" indent="-342900" algn="just" fontAlgn="ctr">
              <a:lnSpc>
                <a:spcPct val="150000"/>
              </a:lnSpc>
              <a:buFont typeface="Times New Roman" panose="02020603050405020304" pitchFamily="18" charset="0"/>
              <a:buAutoNum type="arabicPeriod"/>
            </a:pPr>
            <a:r>
              <a:rPr lang="zh-CN" altLang="en-US" sz="2600" kern="100" dirty="0">
                <a:latin typeface="Times New Roman" panose="02020603050405020304" pitchFamily="18" charset="0"/>
                <a:cs typeface="Times New Roman" panose="02020603050405020304" pitchFamily="18" charset="0"/>
              </a:rPr>
              <a:t>由于使用了启发式算法，需要调整参数，且计算的结果有一定的波动。</a:t>
            </a:r>
          </a:p>
          <a:p>
            <a:pPr marL="342900" lvl="0" indent="-342900" algn="just" fontAlgn="ctr">
              <a:lnSpc>
                <a:spcPct val="150000"/>
              </a:lnSpc>
              <a:buFont typeface="Times New Roman" panose="02020603050405020304" pitchFamily="18" charset="0"/>
              <a:buAutoNum type="arabicPeriod"/>
            </a:pPr>
            <a:r>
              <a:rPr lang="zh-CN" altLang="en-US" sz="2600" kern="100" dirty="0">
                <a:latin typeface="Times New Roman" panose="02020603050405020304" pitchFamily="18" charset="0"/>
                <a:cs typeface="Times New Roman" panose="02020603050405020304" pitchFamily="18" charset="0"/>
              </a:rPr>
              <a:t>考虑到三级分叉点的微小调整对建设费用影响较小，为了减少计算量直接把二次嵌套聚类的中心点视为三级分叉点。</a:t>
            </a:r>
          </a:p>
          <a:p>
            <a:pPr marL="342900" lvl="0" indent="-342900" algn="just" fontAlgn="ctr">
              <a:lnSpc>
                <a:spcPct val="150000"/>
              </a:lnSpc>
              <a:buFont typeface="Times New Roman" panose="02020603050405020304" pitchFamily="18" charset="0"/>
              <a:buAutoNum type="arabicPeriod"/>
            </a:pPr>
            <a:r>
              <a:rPr lang="zh-CN" altLang="en-US" sz="2600" kern="100" dirty="0">
                <a:latin typeface="Times New Roman" panose="02020603050405020304" pitchFamily="18" charset="0"/>
                <a:cs typeface="Times New Roman" panose="02020603050405020304" pitchFamily="18" charset="0"/>
              </a:rPr>
              <a:t>为减少模型的计算量，在确定联络线时确定了联络线所在的区域，但没有遍历区域上的所有点。</a:t>
            </a:r>
            <a:endParaRPr lang="en-US" altLang="zh-CN" sz="2600" kern="100" dirty="0">
              <a:latin typeface="Times New Roman" panose="02020603050405020304" pitchFamily="18" charset="0"/>
              <a:cs typeface="Times New Roman" panose="02020603050405020304" pitchFamily="18" charset="0"/>
            </a:endParaRPr>
          </a:p>
          <a:p>
            <a:pPr marL="342900" lvl="0" indent="-342900" algn="just" fontAlgn="ctr">
              <a:lnSpc>
                <a:spcPct val="150000"/>
              </a:lnSpc>
              <a:buFont typeface="Times New Roman" panose="02020603050405020304" pitchFamily="18" charset="0"/>
              <a:buAutoNum type="arabicPeriod"/>
            </a:pPr>
            <a:r>
              <a:rPr lang="zh-CN" altLang="en-US" sz="2600" kern="100" dirty="0">
                <a:latin typeface="Times New Roman" panose="02020603050405020304" pitchFamily="18" charset="0"/>
                <a:cs typeface="Times New Roman" panose="02020603050405020304" pitchFamily="18" charset="0"/>
              </a:rPr>
              <a:t>处理问题一和问题二时需要遍历，算法的时间较长。</a:t>
            </a:r>
          </a:p>
          <a:p>
            <a:pPr marL="0" indent="0">
              <a:buNone/>
            </a:pPr>
            <a:endParaRPr lang="zh-CN" altLang="en-US" sz="2400" dirty="0"/>
          </a:p>
        </p:txBody>
      </p:sp>
    </p:spTree>
    <p:extLst>
      <p:ext uri="{BB962C8B-B14F-4D97-AF65-F5344CB8AC3E}">
        <p14:creationId xmlns:p14="http://schemas.microsoft.com/office/powerpoint/2010/main" val="39388310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0800000">
            <a:off x="0" y="-7"/>
            <a:ext cx="12192000" cy="242661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10800000">
            <a:off x="0" y="2493941"/>
            <a:ext cx="12192000" cy="70698"/>
          </a:xfrm>
          <a:prstGeom prst="rect">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2416168" y="3964846"/>
            <a:ext cx="7334961" cy="1107996"/>
          </a:xfrm>
          <a:prstGeom prst="rect">
            <a:avLst/>
          </a:prstGeom>
          <a:noFill/>
        </p:spPr>
        <p:txBody>
          <a:bodyPr wrap="square" rtlCol="0">
            <a:spAutoFit/>
          </a:bodyPr>
          <a:lstStyle/>
          <a:p>
            <a:pPr algn="ctr"/>
            <a:r>
              <a:rPr lang="zh-CN" altLang="en-US" sz="6600" b="1" dirty="0">
                <a:solidFill>
                  <a:srgbClr val="014924"/>
                </a:solidFill>
                <a:latin typeface="微软雅黑" panose="020B0503020204020204" pitchFamily="34" charset="-122"/>
                <a:ea typeface="微软雅黑" panose="020B0503020204020204" pitchFamily="34" charset="-122"/>
              </a:rPr>
              <a:t>感谢各位老师指正</a:t>
            </a:r>
          </a:p>
        </p:txBody>
      </p:sp>
      <p:sp>
        <p:nvSpPr>
          <p:cNvPr id="19" name="文本框 18"/>
          <p:cNvSpPr txBox="1"/>
          <p:nvPr/>
        </p:nvSpPr>
        <p:spPr>
          <a:xfrm>
            <a:off x="323851" y="-24013"/>
            <a:ext cx="11544299" cy="3154706"/>
          </a:xfrm>
          <a:prstGeom prst="rect">
            <a:avLst/>
          </a:prstGeom>
        </p:spPr>
        <p:txBody>
          <a:bodyPr wrap="square" lIns="91436" tIns="45718" rIns="91436" bIns="45718">
            <a:spAutoFit/>
          </a:bodyPr>
          <a:lstStyle>
            <a:defPPr>
              <a:defRPr lang="zh-CN"/>
            </a:defPPr>
            <a:lvl1pPr algn="ctr">
              <a:defRPr sz="1050">
                <a:solidFill>
                  <a:schemeClr val="tx1">
                    <a:lumMod val="65000"/>
                    <a:lumOff val="35000"/>
                  </a:schemeClr>
                </a:solidFill>
                <a:latin typeface="微软雅黑" panose="020B0503020204020204" pitchFamily="34" charset="-122"/>
                <a:ea typeface="微软雅黑" panose="020B0503020204020204" pitchFamily="34" charset="-122"/>
              </a:defRPr>
            </a:lvl1pPr>
          </a:lstStyle>
          <a:p>
            <a:pPr algn="dist"/>
            <a:r>
              <a:rPr lang="en-US" altLang="zh-CN" sz="19900" b="1" dirty="0">
                <a:solidFill>
                  <a:schemeClr val="bg1">
                    <a:alpha val="10000"/>
                  </a:schemeClr>
                </a:solidFill>
              </a:rPr>
              <a:t>THANKS</a:t>
            </a:r>
            <a:endParaRPr lang="zh-CN" altLang="en-US" sz="19900" b="1" dirty="0">
              <a:solidFill>
                <a:schemeClr val="bg1">
                  <a:alpha val="10000"/>
                </a:schemeClr>
              </a:solidFill>
            </a:endParaRPr>
          </a:p>
        </p:txBody>
      </p:sp>
      <p:grpSp>
        <p:nvGrpSpPr>
          <p:cNvPr id="7" name="组合 6"/>
          <p:cNvGrpSpPr/>
          <p:nvPr/>
        </p:nvGrpSpPr>
        <p:grpSpPr>
          <a:xfrm>
            <a:off x="4876405" y="1196335"/>
            <a:ext cx="2439190" cy="2439192"/>
            <a:chOff x="5007734" y="902247"/>
            <a:chExt cx="2543685" cy="2543686"/>
          </a:xfrm>
        </p:grpSpPr>
        <p:sp>
          <p:nvSpPr>
            <p:cNvPr id="8" name="椭圆 7"/>
            <p:cNvSpPr/>
            <p:nvPr/>
          </p:nvSpPr>
          <p:spPr>
            <a:xfrm>
              <a:off x="5007734" y="902247"/>
              <a:ext cx="2543685" cy="2543686"/>
            </a:xfrm>
            <a:prstGeom prst="ellipse">
              <a:avLst/>
            </a:prstGeom>
            <a:gradFill flip="none" rotWithShape="1">
              <a:gsLst>
                <a:gs pos="0">
                  <a:schemeClr val="bg1"/>
                </a:gs>
                <a:gs pos="100000">
                  <a:srgbClr val="E8E8E8"/>
                </a:gs>
              </a:gsLst>
              <a:lin ang="5400000" scaled="1"/>
              <a:tileRect/>
            </a:gradFill>
            <a:ln>
              <a:noFill/>
            </a:ln>
            <a:effectLst>
              <a:outerShdw blurRad="139700" dist="38100" dir="5400000" algn="t" rotWithShape="0">
                <a:prstClr val="black">
                  <a:alpha val="1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0800000">
              <a:off x="5160137" y="1054647"/>
              <a:ext cx="2213120" cy="2213120"/>
            </a:xfrm>
            <a:prstGeom prst="ellipse">
              <a:avLst/>
            </a:prstGeom>
            <a:gradFill flip="none" rotWithShape="1">
              <a:gsLst>
                <a:gs pos="0">
                  <a:schemeClr val="bg1"/>
                </a:gs>
                <a:gs pos="100000">
                  <a:srgbClr val="E8E8E8"/>
                </a:gs>
              </a:gsLst>
              <a:lin ang="5400000" scaled="1"/>
              <a:tileRect/>
            </a:gradFill>
            <a:ln>
              <a:noFill/>
            </a:ln>
            <a:effectLst>
              <a:innerShdw blurRad="88900">
                <a:prstClr val="black">
                  <a:alpha val="16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val="0"/>
              </a:ext>
            </a:extLst>
          </a:blip>
          <a:stretch>
            <a:fillRect/>
          </a:stretch>
        </p:blipFill>
        <p:spPr>
          <a:xfrm>
            <a:off x="5127804" y="1438170"/>
            <a:ext cx="1936392" cy="1930811"/>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03444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246745"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可靠性举例</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888377"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Appendix</a:t>
              </a:r>
            </a:p>
          </p:txBody>
        </p:sp>
      </p:grpSp>
      <p:pic>
        <p:nvPicPr>
          <p:cNvPr id="13" name="图片 12" descr="图示, 工程绘图&#10;&#10;描述已自动生成">
            <a:extLst>
              <a:ext uri="{FF2B5EF4-FFF2-40B4-BE49-F238E27FC236}">
                <a16:creationId xmlns:a16="http://schemas.microsoft.com/office/drawing/2014/main" id="{DB40739C-76F6-0567-C653-1812D7436EC8}"/>
              </a:ext>
            </a:extLst>
          </p:cNvPr>
          <p:cNvPicPr>
            <a:picLocks noChangeAspect="1"/>
          </p:cNvPicPr>
          <p:nvPr/>
        </p:nvPicPr>
        <p:blipFill>
          <a:blip r:embed="rId3" cstate="print">
            <a:extLst>
              <a:ext uri="{28A0092B-C50C-407E-A947-70E740481C1C}">
                <a14:useLocalDpi xmlns:a14="http://schemas.microsoft.com/office/drawing/2010/main" val="0"/>
              </a:ext>
            </a:extLst>
          </a:blip>
          <a:srcRect l="6114" t="26368" r="1381" b="15192"/>
          <a:stretch>
            <a:fillRect/>
          </a:stretch>
        </p:blipFill>
        <p:spPr>
          <a:xfrm>
            <a:off x="644070" y="1391474"/>
            <a:ext cx="9091410" cy="3230418"/>
          </a:xfrm>
          <a:prstGeom prst="rect">
            <a:avLst/>
          </a:prstGeom>
          <a:noFill/>
          <a:ln>
            <a:noFill/>
          </a:ln>
        </p:spPr>
      </p:pic>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F761861-CE8F-6020-1B71-5A1F0825D588}"/>
                  </a:ext>
                </a:extLst>
              </p:cNvPr>
              <p:cNvSpPr txBox="1"/>
              <p:nvPr/>
            </p:nvSpPr>
            <p:spPr>
              <a:xfrm>
                <a:off x="644070" y="4747491"/>
                <a:ext cx="11049166" cy="2446824"/>
              </a:xfrm>
              <a:prstGeom prst="rect">
                <a:avLst/>
              </a:prstGeom>
              <a:noFill/>
            </p:spPr>
            <p:txBody>
              <a:bodyPr wrap="square" rtlCol="0">
                <a:spAutoFit/>
              </a:bodyPr>
              <a:lstStyle/>
              <a:p>
                <a:pPr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不妨设</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的正常运行的可靠性分别为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)=95%</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)=96%</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)=97%</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从一级分叉点到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的所有单元设备正常运行的可靠性为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)=98%</m:t>
                    </m:r>
                  </m:oMath>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从联络线到备用电源所有单元设备正常运行的可靠性为</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)=90%</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14" name="文本框 13">
                <a:extLst>
                  <a:ext uri="{FF2B5EF4-FFF2-40B4-BE49-F238E27FC236}">
                    <a16:creationId xmlns:a16="http://schemas.microsoft.com/office/drawing/2014/main" id="{9F761861-CE8F-6020-1B71-5A1F0825D588}"/>
                  </a:ext>
                </a:extLst>
              </p:cNvPr>
              <p:cNvSpPr txBox="1">
                <a:spLocks noRot="1" noChangeAspect="1" noMove="1" noResize="1" noEditPoints="1" noAdjustHandles="1" noChangeArrowheads="1" noChangeShapeType="1" noTextEdit="1"/>
              </p:cNvSpPr>
              <p:nvPr/>
            </p:nvSpPr>
            <p:spPr>
              <a:xfrm>
                <a:off x="644070" y="4747491"/>
                <a:ext cx="11049166" cy="2446824"/>
              </a:xfrm>
              <a:prstGeom prst="rect">
                <a:avLst/>
              </a:prstGeom>
              <a:blipFill>
                <a:blip r:embed="rId4"/>
                <a:stretch>
                  <a:fillRect l="-4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160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03444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246745"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可靠性举例</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888377"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Appendix</a:t>
              </a: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3BA5E0A-035B-EAD4-0714-652AAAD17BC0}"/>
                  </a:ext>
                </a:extLst>
              </p:cNvPr>
              <p:cNvSpPr txBox="1"/>
              <p:nvPr/>
            </p:nvSpPr>
            <p:spPr>
              <a:xfrm>
                <a:off x="391390" y="1335688"/>
                <a:ext cx="11409219" cy="5770811"/>
              </a:xfrm>
              <a:prstGeom prst="rect">
                <a:avLst/>
              </a:prstGeom>
              <a:noFill/>
            </p:spPr>
            <p:txBody>
              <a:bodyPr wrap="square" rtlCol="0">
                <a:spAutoFit/>
              </a:bodyPr>
              <a:lstStyle/>
              <a:p>
                <a:pPr indent="266700"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以下情况下用户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可以正常用电：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fontAlgn="ct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①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通过自身的电源供电。</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从一级分叉点到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的所有单元设备正常运行，此时恰好为单供情况下的用电可靠性，对应项为：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495300" indent="266700" algn="ctr" fontAlgn="ctr">
                  <a:lnSpc>
                    <a:spcPct val="150000"/>
                  </a:lnSpc>
                </a:pP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a14:m>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fontAlgn="ct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②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通过备用电源供电。</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发生故障，但</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从一级分叉点到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的所有单元设备正常运行。且备用电源可以给用户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供电，联络线到备用电源所有单元设备正常运行。对应项为：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495300" indent="266700" algn="ctr" fontAlgn="ctr">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31</m:t>
                          </m:r>
                        </m:sub>
                      </m:sSub>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495300" indent="266700" algn="ctr" fontAlgn="ctr">
                  <a:lnSpc>
                    <a:spcPct val="150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just" fontAlgn="ctr">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③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通过备用电源供电。</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发生故障，但</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从一级分叉点到</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的所有单元设备正常运行。且备用电源可以给用户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供电，联络线到备用电源所有单元设备正常运行。对应项为：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495300" indent="266700" algn="ctr" fontAlgn="ctr">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32</m:t>
                          </m:r>
                        </m:sub>
                      </m:sSub>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如果是</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发生故障时，根据动态规划结果</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不能用电。为公式推广方便，可记作为：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ctr" fontAlgn="ctr">
                  <a:lnSpc>
                    <a:spcPct val="150000"/>
                  </a:lnSpc>
                </a:pPr>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zh-CN" altLang="zh-CN" sz="1800" i="1" kern="100">
                          <a:effectLst/>
                          <a:latin typeface="Cambria Math" panose="02040503050406030204" pitchFamily="18" charset="0"/>
                          <a:ea typeface="MS Gothic" panose="020B0609070205080204" pitchFamily="49" charset="-128"/>
                          <a:cs typeface="MS Gothic" panose="020B0609070205080204" pitchFamily="49" charset="-128"/>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33</m:t>
                          </m:r>
                        </m:sub>
                      </m:sSub>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文本框 2">
                <a:extLst>
                  <a:ext uri="{FF2B5EF4-FFF2-40B4-BE49-F238E27FC236}">
                    <a16:creationId xmlns:a16="http://schemas.microsoft.com/office/drawing/2014/main" id="{03BA5E0A-035B-EAD4-0714-652AAAD17BC0}"/>
                  </a:ext>
                </a:extLst>
              </p:cNvPr>
              <p:cNvSpPr txBox="1">
                <a:spLocks noRot="1" noChangeAspect="1" noMove="1" noResize="1" noEditPoints="1" noAdjustHandles="1" noChangeArrowheads="1" noChangeShapeType="1" noTextEdit="1"/>
              </p:cNvSpPr>
              <p:nvPr/>
            </p:nvSpPr>
            <p:spPr>
              <a:xfrm>
                <a:off x="391390" y="1335688"/>
                <a:ext cx="11409219" cy="5770811"/>
              </a:xfrm>
              <a:prstGeom prst="rect">
                <a:avLst/>
              </a:prstGeom>
              <a:blipFill>
                <a:blip r:embed="rId3"/>
                <a:stretch>
                  <a:fillRect l="-427" r="-42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582361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03444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246745"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可靠性举例</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888377"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Appendix</a:t>
              </a: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3BA5E0A-035B-EAD4-0714-652AAAD17BC0}"/>
                  </a:ext>
                </a:extLst>
              </p:cNvPr>
              <p:cNvSpPr txBox="1"/>
              <p:nvPr/>
            </p:nvSpPr>
            <p:spPr>
              <a:xfrm>
                <a:off x="391390" y="1335688"/>
                <a:ext cx="7154719" cy="4616392"/>
              </a:xfrm>
              <a:prstGeom prst="rect">
                <a:avLst/>
              </a:prstGeom>
              <a:noFill/>
            </p:spPr>
            <p:txBody>
              <a:bodyPr wrap="square" rtlCol="0">
                <a:spAutoFit/>
              </a:bodyPr>
              <a:lstStyle/>
              <a:p>
                <a:pPr indent="266700"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忽略高阶无穷小项，运用全概率公式可得用户</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的用电可靠性为：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e>
                          </m:d>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31</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Para xmlns:m="http://schemas.openxmlformats.org/officeDocument/2006/math">
                    <m:oMathParaPr>
                      <m:jc m:val="centerGroup"/>
                    </m:oMathParaPr>
                    <m:oMath xmlns:m="http://schemas.openxmlformats.org/officeDocument/2006/math">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e>
                          </m:d>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32</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e>
                      </m:d>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𝑃</m:t>
                          </m:r>
                          <m:d>
                            <m:d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m:t>
                                  </m:r>
                                </m:sub>
                              </m:sSub>
                            </m:e>
                          </m:d>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33</m:t>
                          </m:r>
                        </m:sub>
                      </m:sSub>
                    </m:oMath>
                  </m:oMathPara>
                </a14:m>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Para xmlns:m="http://schemas.openxmlformats.org/officeDocument/2006/math">
                    <m:oMathParaPr>
                      <m:jc m:val="centerGroup"/>
                    </m:oMathParaPr>
                    <m:oMath xmlns:m="http://schemas.openxmlformats.org/officeDocument/2006/math">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3</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31</m:t>
                          </m:r>
                        </m:sub>
                      </m:s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ctrlPr>
                        </m:sSubPr>
                        <m:e>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𝑅</m:t>
                          </m:r>
                        </m:e>
                        <m:sub>
                          <m:r>
                            <a:rPr lang="en-US" altLang="zh-CN" sz="1800" b="0" i="1" kern="100" smtClean="0">
                              <a:effectLst/>
                              <a:latin typeface="Cambria Math" panose="02040503050406030204" pitchFamily="18" charset="0"/>
                              <a:ea typeface="等线" panose="02010600030101010101" pitchFamily="2" charset="-122"/>
                              <a:cs typeface="Times New Roman" panose="02020603050405020304" pitchFamily="18" charset="0"/>
                            </a:rPr>
                            <m:t>32</m:t>
                          </m:r>
                        </m:sub>
                      </m:sSub>
                    </m:oMath>
                  </m:oMathPara>
                </a14:m>
                <a:endParaRPr lang="en-US" altLang="zh-CN" sz="1800" b="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Para xmlns:m="http://schemas.openxmlformats.org/officeDocument/2006/math">
                    <m:oMathParaPr>
                      <m:jc m:val="centerGroup"/>
                    </m:oMathParaPr>
                    <m:oMath xmlns:m="http://schemas.openxmlformats.org/officeDocument/2006/math">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32</m:t>
                          </m:r>
                        </m:sub>
                      </m:sSub>
                      <m:r>
                        <a:rPr lang="en-US" altLang="zh-CN" i="1">
                          <a:latin typeface="Cambria Math" panose="02040503050406030204" pitchFamily="18" charset="0"/>
                        </a:rPr>
                        <m:t>=</m:t>
                      </m:r>
                      <m:nary>
                        <m:naryPr>
                          <m:chr m:val="∑"/>
                          <m:ctrlPr>
                            <a:rPr lang="zh-CN" altLang="zh-CN" i="1">
                              <a:latin typeface="Cambria Math" panose="02040503050406030204" pitchFamily="18" charset="0"/>
                            </a:rPr>
                          </m:ctrlPr>
                        </m:naryPr>
                        <m:sub>
                          <m: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3</m:t>
                          </m:r>
                        </m:sup>
                        <m:e>
                          <m:d>
                            <m:dPr>
                              <m:ctrlPr>
                                <a:rPr lang="zh-CN" altLang="zh-CN" i="1">
                                  <a:latin typeface="Cambria Math" panose="02040503050406030204" pitchFamily="18" charset="0"/>
                                </a:rPr>
                              </m:ctrlPr>
                            </m:dPr>
                            <m:e>
                              <m:r>
                                <a:rPr lang="en-US" altLang="zh-CN" i="1">
                                  <a:latin typeface="Cambria Math" panose="02040503050406030204" pitchFamily="18" charset="0"/>
                                </a:rPr>
                                <m:t>1−</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sSub>
                                    <m:sSubPr>
                                      <m:ctrlPr>
                                        <a:rPr lang="zh-CN"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𝑗</m:t>
                                      </m:r>
                                    </m:sub>
                                  </m:sSub>
                                </m:sub>
                              </m:sSub>
                            </m:e>
                          </m:d>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3</m:t>
                              </m:r>
                              <m:r>
                                <a:rPr lang="en-US" altLang="zh-CN" i="1">
                                  <a:latin typeface="Cambria Math" panose="02040503050406030204" pitchFamily="18" charset="0"/>
                                </a:rPr>
                                <m:t>𝑗</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𝑅</m:t>
                              </m:r>
                            </m:e>
                            <m:sub>
                              <m:r>
                                <a:rPr lang="en-US" altLang="zh-CN" i="1">
                                  <a:latin typeface="Cambria Math" panose="02040503050406030204" pitchFamily="18" charset="0"/>
                                </a:rPr>
                                <m:t>𝑐𝑜𝑛𝑛𝑒𝑐𝑡</m:t>
                              </m:r>
                            </m:sub>
                          </m:sSub>
                        </m:e>
                      </m:nary>
                    </m:oMath>
                  </m:oMathPara>
                </a14:m>
                <a:endParaRPr lang="zh-CN" altLang="zh-CN" dirty="0"/>
              </a:p>
              <a:p>
                <a:pPr indent="304800" algn="just" fontAlgn="ctr">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文本框 2">
                <a:extLst>
                  <a:ext uri="{FF2B5EF4-FFF2-40B4-BE49-F238E27FC236}">
                    <a16:creationId xmlns:a16="http://schemas.microsoft.com/office/drawing/2014/main" id="{03BA5E0A-035B-EAD4-0714-652AAAD17BC0}"/>
                  </a:ext>
                </a:extLst>
              </p:cNvPr>
              <p:cNvSpPr txBox="1">
                <a:spLocks noRot="1" noChangeAspect="1" noMove="1" noResize="1" noEditPoints="1" noAdjustHandles="1" noChangeArrowheads="1" noChangeShapeType="1" noTextEdit="1"/>
              </p:cNvSpPr>
              <p:nvPr/>
            </p:nvSpPr>
            <p:spPr>
              <a:xfrm>
                <a:off x="391390" y="1335688"/>
                <a:ext cx="7154719" cy="4616392"/>
              </a:xfrm>
              <a:prstGeom prst="rect">
                <a:avLst/>
              </a:prstGeom>
              <a:blipFill>
                <a:blip r:embed="rId3"/>
                <a:stretch>
                  <a:fillRect/>
                </a:stretch>
              </a:blipFill>
            </p:spPr>
            <p:txBody>
              <a:bodyPr/>
              <a:lstStyle/>
              <a:p>
                <a:r>
                  <a:rPr lang="zh-CN" altLang="en-US">
                    <a:noFill/>
                  </a:rPr>
                  <a:t> </a:t>
                </a:r>
              </a:p>
            </p:txBody>
          </p:sp>
        </mc:Fallback>
      </mc:AlternateContent>
      <p:pic>
        <p:nvPicPr>
          <p:cNvPr id="12" name="图片 11" descr="图示, 工程绘图&#10;&#10;描述已自动生成">
            <a:extLst>
              <a:ext uri="{FF2B5EF4-FFF2-40B4-BE49-F238E27FC236}">
                <a16:creationId xmlns:a16="http://schemas.microsoft.com/office/drawing/2014/main" id="{AB504854-FDBF-C239-66E2-8E58F99AACC2}"/>
              </a:ext>
            </a:extLst>
          </p:cNvPr>
          <p:cNvPicPr>
            <a:picLocks noChangeAspect="1"/>
          </p:cNvPicPr>
          <p:nvPr/>
        </p:nvPicPr>
        <p:blipFill>
          <a:blip r:embed="rId4" cstate="print">
            <a:extLst>
              <a:ext uri="{28A0092B-C50C-407E-A947-70E740481C1C}">
                <a14:useLocalDpi xmlns:a14="http://schemas.microsoft.com/office/drawing/2010/main" val="0"/>
              </a:ext>
            </a:extLst>
          </a:blip>
          <a:srcRect l="6114" t="26368" r="1381" b="15192"/>
          <a:stretch>
            <a:fillRect/>
          </a:stretch>
        </p:blipFill>
        <p:spPr>
          <a:xfrm>
            <a:off x="5936158" y="4206356"/>
            <a:ext cx="6181951" cy="2196611"/>
          </a:xfrm>
          <a:prstGeom prst="rect">
            <a:avLst/>
          </a:prstGeom>
          <a:noFill/>
          <a:ln>
            <a:noFill/>
          </a:ln>
        </p:spPr>
      </p:pic>
    </p:spTree>
    <p:extLst>
      <p:ext uri="{BB962C8B-B14F-4D97-AF65-F5344CB8AC3E}">
        <p14:creationId xmlns:p14="http://schemas.microsoft.com/office/powerpoint/2010/main" val="37475544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223650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分叉点定义</a:t>
            </a:r>
          </a:p>
        </p:txBody>
      </p:sp>
      <p:grpSp>
        <p:nvGrpSpPr>
          <p:cNvPr id="33" name="组合 32"/>
          <p:cNvGrpSpPr/>
          <p:nvPr/>
        </p:nvGrpSpPr>
        <p:grpSpPr>
          <a:xfrm>
            <a:off x="2965397" y="217491"/>
            <a:ext cx="1009650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09869" y="239783"/>
              <a:ext cx="2287991"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ANALYSIS AND DISCUSSION</a:t>
              </a:r>
            </a:p>
          </p:txBody>
        </p:sp>
      </p:grpSp>
      <p:pic>
        <p:nvPicPr>
          <p:cNvPr id="3" name="图片 2">
            <a:extLst>
              <a:ext uri="{FF2B5EF4-FFF2-40B4-BE49-F238E27FC236}">
                <a16:creationId xmlns:a16="http://schemas.microsoft.com/office/drawing/2014/main" id="{969C2902-09E6-89D6-B53D-D46AEFBBFB1C}"/>
              </a:ext>
            </a:extLst>
          </p:cNvPr>
          <p:cNvPicPr>
            <a:picLocks noChangeAspect="1"/>
          </p:cNvPicPr>
          <p:nvPr/>
        </p:nvPicPr>
        <p:blipFill rotWithShape="1">
          <a:blip r:embed="rId3"/>
          <a:srcRect t="1155" r="3000"/>
          <a:stretch/>
        </p:blipFill>
        <p:spPr>
          <a:xfrm>
            <a:off x="0" y="1332551"/>
            <a:ext cx="12161895" cy="4444560"/>
          </a:xfrm>
          <a:prstGeom prst="rect">
            <a:avLst/>
          </a:prstGeom>
        </p:spPr>
      </p:pic>
    </p:spTree>
    <p:extLst>
      <p:ext uri="{BB962C8B-B14F-4D97-AF65-F5344CB8AC3E}">
        <p14:creationId xmlns:p14="http://schemas.microsoft.com/office/powerpoint/2010/main" val="104630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7</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034442"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附录</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533399" y="732987"/>
            <a:ext cx="2246745" cy="897229"/>
            <a:chOff x="825910" y="2762865"/>
            <a:chExt cx="1927122" cy="897229"/>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830993"/>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可靠性举例</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888377"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Appendix</a:t>
              </a:r>
            </a:p>
          </p:txBody>
        </p:sp>
      </p:gr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03BA5E0A-035B-EAD4-0714-652AAAD17BC0}"/>
                  </a:ext>
                </a:extLst>
              </p:cNvPr>
              <p:cNvSpPr txBox="1"/>
              <p:nvPr/>
            </p:nvSpPr>
            <p:spPr>
              <a:xfrm>
                <a:off x="382154" y="1514008"/>
                <a:ext cx="11699010" cy="4958152"/>
              </a:xfrm>
              <a:prstGeom prst="rect">
                <a:avLst/>
              </a:prstGeom>
              <a:noFill/>
            </p:spPr>
            <p:txBody>
              <a:bodyPr wrap="square" rtlCol="0">
                <a:spAutoFit/>
              </a:bodyPr>
              <a:lstStyle/>
              <a:p>
                <a:pPr indent="266700"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通过上述操作，我们成功将具体、复杂的情况化为一个抽象、简单的通式，下面将这个通式推广到普适的情况。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我们通过全概率公式，得到双供配电网的可靠性计算公式如下：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14:m>
                  <m:oMathPara xmlns:m="http://schemas.openxmlformats.org/officeDocument/2006/math">
                    <m:oMathParaPr>
                      <m:jc m:val="centerGroup"/>
                    </m:oMathParaPr>
                    <m:oMath xmlns:m="http://schemas.openxmlformats.org/officeDocument/2006/math">
                      <m:eqArr>
                        <m:eqArr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个用户自身所在电源的用电可靠性；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为接入联络线后提升的用电可靠性，其具体的计算公式如下：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eqArr>
                        <m:eqArr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eqArr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nary>
                            <m:naryPr>
                              <m:chr m:val="∑"/>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sup>
                            <m:e>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sub>
                                  </m:sSub>
                                </m:e>
                              </m:d>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e>
                          </m:nary>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e>
                      </m:eqArr>
                    </m:oMath>
                  </m:oMathPara>
                </a14:m>
                <a:endParaRPr lang="en-US" altLang="zh-CN" dirty="0"/>
              </a:p>
              <a:p>
                <a:pPr algn="just" fontAlgn="ctr">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𝑖𝑗</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为关联矩阵的元素，用于判断故障时负荷能否被备用电源供电；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fontAlgn="ctr">
                  <a:lnSpc>
                    <a:spcPct val="150000"/>
                  </a:lnSpc>
                </a:pP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𝑐𝑜𝑛𝑛𝑒𝑐𝑡</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为第</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个用户从其最小配电区域</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𝑍</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通过联络线连接到备用电源的可靠性，即能成功连接到备用电源的概率。其具体的计算公式与用户的位置、故障发生的位置、联络线的接入位置、联络线的条数有关，即与</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和</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的取值有关；</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3" name="文本框 2">
                <a:extLst>
                  <a:ext uri="{FF2B5EF4-FFF2-40B4-BE49-F238E27FC236}">
                    <a16:creationId xmlns:a16="http://schemas.microsoft.com/office/drawing/2014/main" id="{03BA5E0A-035B-EAD4-0714-652AAAD17BC0}"/>
                  </a:ext>
                </a:extLst>
              </p:cNvPr>
              <p:cNvSpPr txBox="1">
                <a:spLocks noRot="1" noChangeAspect="1" noMove="1" noResize="1" noEditPoints="1" noAdjustHandles="1" noChangeArrowheads="1" noChangeShapeType="1" noTextEdit="1"/>
              </p:cNvSpPr>
              <p:nvPr/>
            </p:nvSpPr>
            <p:spPr>
              <a:xfrm>
                <a:off x="382154" y="1514008"/>
                <a:ext cx="11699010" cy="4958152"/>
              </a:xfrm>
              <a:prstGeom prst="rect">
                <a:avLst/>
              </a:prstGeom>
              <a:blipFill>
                <a:blip r:embed="rId3"/>
                <a:stretch>
                  <a:fillRect l="-469" r="-23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2036277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ED6DF07-F24E-8CC2-38F0-07CCA8A0B84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F3E961C-89C6-D5AD-A202-0C55C09540BD}"/>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6276645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54000" y="201683"/>
            <a:ext cx="898070" cy="523220"/>
            <a:chOff x="-254000" y="201683"/>
            <a:chExt cx="898070" cy="523220"/>
          </a:xfrm>
        </p:grpSpPr>
        <p:sp>
          <p:nvSpPr>
            <p:cNvPr id="5" name="圆角矩形 4"/>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1</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701167" y="144940"/>
            <a:ext cx="1826133"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模型假设</a:t>
            </a:r>
          </a:p>
        </p:txBody>
      </p:sp>
      <p:grpSp>
        <p:nvGrpSpPr>
          <p:cNvPr id="12" name="组合 11"/>
          <p:cNvGrpSpPr/>
          <p:nvPr/>
        </p:nvGrpSpPr>
        <p:grpSpPr>
          <a:xfrm>
            <a:off x="2695067" y="217491"/>
            <a:ext cx="10366830" cy="439541"/>
            <a:chOff x="2965397" y="217491"/>
            <a:chExt cx="10096500" cy="439541"/>
          </a:xfrm>
        </p:grpSpPr>
        <p:sp>
          <p:nvSpPr>
            <p:cNvPr id="4" name="圆角矩形 3"/>
            <p:cNvSpPr/>
            <p:nvPr/>
          </p:nvSpPr>
          <p:spPr>
            <a:xfrm>
              <a:off x="2965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flipV="1">
              <a:off x="2978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122249" y="263998"/>
              <a:ext cx="1104075" cy="276995"/>
            </a:xfrm>
            <a:prstGeom prst="rect">
              <a:avLst/>
            </a:prstGeom>
          </p:spPr>
          <p:txBody>
            <a:bodyPr wrap="none" lIns="91436" tIns="45718" rIns="91436" bIns="45718">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Assumptions</a:t>
              </a:r>
            </a:p>
          </p:txBody>
        </p:sp>
      </p:grpSp>
      <p:grpSp>
        <p:nvGrpSpPr>
          <p:cNvPr id="51" name="组合 50"/>
          <p:cNvGrpSpPr/>
          <p:nvPr/>
        </p:nvGrpSpPr>
        <p:grpSpPr>
          <a:xfrm>
            <a:off x="4850508" y="2435435"/>
            <a:ext cx="2611029" cy="2757198"/>
            <a:chOff x="4850508" y="2435435"/>
            <a:chExt cx="2611029" cy="2757198"/>
          </a:xfrm>
        </p:grpSpPr>
        <p:grpSp>
          <p:nvGrpSpPr>
            <p:cNvPr id="52" name="组合 51"/>
            <p:cNvGrpSpPr/>
            <p:nvPr/>
          </p:nvGrpSpPr>
          <p:grpSpPr>
            <a:xfrm>
              <a:off x="4850508" y="2435435"/>
              <a:ext cx="2611029" cy="2757198"/>
              <a:chOff x="4706145" y="2310495"/>
              <a:chExt cx="2779711" cy="2935323"/>
            </a:xfrm>
          </p:grpSpPr>
          <p:sp>
            <p:nvSpPr>
              <p:cNvPr id="13" name="Freeform 5"/>
              <p:cNvSpPr/>
              <p:nvPr/>
            </p:nvSpPr>
            <p:spPr bwMode="auto">
              <a:xfrm>
                <a:off x="5454718" y="4770794"/>
                <a:ext cx="1253081" cy="475024"/>
              </a:xfrm>
              <a:custGeom>
                <a:avLst/>
                <a:gdLst>
                  <a:gd name="T0" fmla="*/ 44 w 87"/>
                  <a:gd name="T1" fmla="*/ 10 h 33"/>
                  <a:gd name="T2" fmla="*/ 8 w 87"/>
                  <a:gd name="T3" fmla="*/ 0 h 33"/>
                  <a:gd name="T4" fmla="*/ 0 w 87"/>
                  <a:gd name="T5" fmla="*/ 13 h 33"/>
                  <a:gd name="T6" fmla="*/ 32 w 87"/>
                  <a:gd name="T7" fmla="*/ 24 h 33"/>
                  <a:gd name="T8" fmla="*/ 44 w 87"/>
                  <a:gd name="T9" fmla="*/ 33 h 33"/>
                  <a:gd name="T10" fmla="*/ 56 w 87"/>
                  <a:gd name="T11" fmla="*/ 24 h 33"/>
                  <a:gd name="T12" fmla="*/ 87 w 87"/>
                  <a:gd name="T13" fmla="*/ 13 h 33"/>
                  <a:gd name="T14" fmla="*/ 80 w 87"/>
                  <a:gd name="T15" fmla="*/ 0 h 33"/>
                  <a:gd name="T16" fmla="*/ 44 w 87"/>
                  <a:gd name="T17" fmla="*/ 1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3">
                    <a:moveTo>
                      <a:pt x="44" y="10"/>
                    </a:moveTo>
                    <a:cubicBezTo>
                      <a:pt x="31" y="10"/>
                      <a:pt x="18" y="6"/>
                      <a:pt x="8" y="0"/>
                    </a:cubicBezTo>
                    <a:cubicBezTo>
                      <a:pt x="0" y="13"/>
                      <a:pt x="0" y="13"/>
                      <a:pt x="0" y="13"/>
                    </a:cubicBezTo>
                    <a:cubicBezTo>
                      <a:pt x="10" y="19"/>
                      <a:pt x="21" y="23"/>
                      <a:pt x="32" y="24"/>
                    </a:cubicBezTo>
                    <a:cubicBezTo>
                      <a:pt x="44" y="33"/>
                      <a:pt x="44" y="33"/>
                      <a:pt x="44" y="33"/>
                    </a:cubicBezTo>
                    <a:cubicBezTo>
                      <a:pt x="56" y="24"/>
                      <a:pt x="56" y="24"/>
                      <a:pt x="56" y="24"/>
                    </a:cubicBezTo>
                    <a:cubicBezTo>
                      <a:pt x="67" y="23"/>
                      <a:pt x="78" y="19"/>
                      <a:pt x="87" y="13"/>
                    </a:cubicBezTo>
                    <a:cubicBezTo>
                      <a:pt x="80" y="0"/>
                      <a:pt x="80" y="0"/>
                      <a:pt x="80" y="0"/>
                    </a:cubicBezTo>
                    <a:cubicBezTo>
                      <a:pt x="69" y="6"/>
                      <a:pt x="57" y="10"/>
                      <a:pt x="44" y="10"/>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16" name="Freeform 8"/>
              <p:cNvSpPr/>
              <p:nvPr/>
            </p:nvSpPr>
            <p:spPr bwMode="auto">
              <a:xfrm>
                <a:off x="6722541" y="2669221"/>
                <a:ext cx="748573" cy="1079452"/>
              </a:xfrm>
              <a:custGeom>
                <a:avLst/>
                <a:gdLst>
                  <a:gd name="T0" fmla="*/ 37 w 52"/>
                  <a:gd name="T1" fmla="*/ 75 h 75"/>
                  <a:gd name="T2" fmla="*/ 52 w 52"/>
                  <a:gd name="T3" fmla="*/ 75 h 75"/>
                  <a:gd name="T4" fmla="*/ 45 w 52"/>
                  <a:gd name="T5" fmla="*/ 42 h 75"/>
                  <a:gd name="T6" fmla="*/ 47 w 52"/>
                  <a:gd name="T7" fmla="*/ 27 h 75"/>
                  <a:gd name="T8" fmla="*/ 33 w 52"/>
                  <a:gd name="T9" fmla="*/ 22 h 75"/>
                  <a:gd name="T10" fmla="*/ 8 w 52"/>
                  <a:gd name="T11" fmla="*/ 0 h 75"/>
                  <a:gd name="T12" fmla="*/ 0 w 52"/>
                  <a:gd name="T13" fmla="*/ 13 h 75"/>
                  <a:gd name="T14" fmla="*/ 37 w 52"/>
                  <a:gd name="T15" fmla="*/ 75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5">
                    <a:moveTo>
                      <a:pt x="37" y="75"/>
                    </a:moveTo>
                    <a:cubicBezTo>
                      <a:pt x="52" y="75"/>
                      <a:pt x="52" y="75"/>
                      <a:pt x="52" y="75"/>
                    </a:cubicBezTo>
                    <a:cubicBezTo>
                      <a:pt x="52" y="63"/>
                      <a:pt x="49" y="52"/>
                      <a:pt x="45" y="42"/>
                    </a:cubicBezTo>
                    <a:cubicBezTo>
                      <a:pt x="47" y="27"/>
                      <a:pt x="47" y="27"/>
                      <a:pt x="47" y="27"/>
                    </a:cubicBezTo>
                    <a:cubicBezTo>
                      <a:pt x="33" y="22"/>
                      <a:pt x="33" y="22"/>
                      <a:pt x="33" y="22"/>
                    </a:cubicBezTo>
                    <a:cubicBezTo>
                      <a:pt x="26" y="13"/>
                      <a:pt x="18" y="5"/>
                      <a:pt x="8" y="0"/>
                    </a:cubicBezTo>
                    <a:cubicBezTo>
                      <a:pt x="0" y="13"/>
                      <a:pt x="0" y="13"/>
                      <a:pt x="0" y="13"/>
                    </a:cubicBezTo>
                    <a:cubicBezTo>
                      <a:pt x="22" y="25"/>
                      <a:pt x="37" y="48"/>
                      <a:pt x="37" y="75"/>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0" name="Freeform 12"/>
              <p:cNvSpPr/>
              <p:nvPr/>
            </p:nvSpPr>
            <p:spPr bwMode="auto">
              <a:xfrm>
                <a:off x="6737283" y="3806003"/>
                <a:ext cx="748573" cy="1079452"/>
              </a:xfrm>
              <a:custGeom>
                <a:avLst/>
                <a:gdLst>
                  <a:gd name="T0" fmla="*/ 36 w 52"/>
                  <a:gd name="T1" fmla="*/ 0 h 75"/>
                  <a:gd name="T2" fmla="*/ 0 w 52"/>
                  <a:gd name="T3" fmla="*/ 62 h 75"/>
                  <a:gd name="T4" fmla="*/ 8 w 52"/>
                  <a:gd name="T5" fmla="*/ 75 h 75"/>
                  <a:gd name="T6" fmla="*/ 33 w 52"/>
                  <a:gd name="T7" fmla="*/ 53 h 75"/>
                  <a:gd name="T8" fmla="*/ 47 w 52"/>
                  <a:gd name="T9" fmla="*/ 47 h 75"/>
                  <a:gd name="T10" fmla="*/ 45 w 52"/>
                  <a:gd name="T11" fmla="*/ 33 h 75"/>
                  <a:gd name="T12" fmla="*/ 52 w 52"/>
                  <a:gd name="T13" fmla="*/ 0 h 75"/>
                  <a:gd name="T14" fmla="*/ 36 w 52"/>
                  <a:gd name="T15" fmla="*/ 0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75">
                    <a:moveTo>
                      <a:pt x="36" y="0"/>
                    </a:moveTo>
                    <a:cubicBezTo>
                      <a:pt x="36" y="26"/>
                      <a:pt x="22" y="50"/>
                      <a:pt x="0" y="62"/>
                    </a:cubicBezTo>
                    <a:cubicBezTo>
                      <a:pt x="8" y="75"/>
                      <a:pt x="8" y="75"/>
                      <a:pt x="8" y="75"/>
                    </a:cubicBezTo>
                    <a:cubicBezTo>
                      <a:pt x="18" y="69"/>
                      <a:pt x="26" y="62"/>
                      <a:pt x="33" y="53"/>
                    </a:cubicBezTo>
                    <a:cubicBezTo>
                      <a:pt x="47" y="47"/>
                      <a:pt x="47" y="47"/>
                      <a:pt x="47" y="47"/>
                    </a:cubicBezTo>
                    <a:cubicBezTo>
                      <a:pt x="45" y="33"/>
                      <a:pt x="45" y="33"/>
                      <a:pt x="45" y="33"/>
                    </a:cubicBezTo>
                    <a:cubicBezTo>
                      <a:pt x="49" y="22"/>
                      <a:pt x="52" y="11"/>
                      <a:pt x="52" y="0"/>
                    </a:cubicBezTo>
                    <a:lnTo>
                      <a:pt x="36" y="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2" name="Freeform 14"/>
              <p:cNvSpPr/>
              <p:nvPr/>
            </p:nvSpPr>
            <p:spPr bwMode="auto">
              <a:xfrm>
                <a:off x="5454718" y="2310495"/>
                <a:ext cx="1253081" cy="475024"/>
              </a:xfrm>
              <a:custGeom>
                <a:avLst/>
                <a:gdLst>
                  <a:gd name="T0" fmla="*/ 44 w 87"/>
                  <a:gd name="T1" fmla="*/ 24 h 33"/>
                  <a:gd name="T2" fmla="*/ 80 w 87"/>
                  <a:gd name="T3" fmla="*/ 33 h 33"/>
                  <a:gd name="T4" fmla="*/ 87 w 87"/>
                  <a:gd name="T5" fmla="*/ 20 h 33"/>
                  <a:gd name="T6" fmla="*/ 56 w 87"/>
                  <a:gd name="T7" fmla="*/ 9 h 33"/>
                  <a:gd name="T8" fmla="*/ 44 w 87"/>
                  <a:gd name="T9" fmla="*/ 0 h 33"/>
                  <a:gd name="T10" fmla="*/ 32 w 87"/>
                  <a:gd name="T11" fmla="*/ 9 h 33"/>
                  <a:gd name="T12" fmla="*/ 0 w 87"/>
                  <a:gd name="T13" fmla="*/ 20 h 33"/>
                  <a:gd name="T14" fmla="*/ 8 w 87"/>
                  <a:gd name="T15" fmla="*/ 33 h 33"/>
                  <a:gd name="T16" fmla="*/ 44 w 87"/>
                  <a:gd name="T17"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7" h="33">
                    <a:moveTo>
                      <a:pt x="44" y="24"/>
                    </a:moveTo>
                    <a:cubicBezTo>
                      <a:pt x="57" y="24"/>
                      <a:pt x="69" y="27"/>
                      <a:pt x="80" y="33"/>
                    </a:cubicBezTo>
                    <a:cubicBezTo>
                      <a:pt x="87" y="20"/>
                      <a:pt x="87" y="20"/>
                      <a:pt x="87" y="20"/>
                    </a:cubicBezTo>
                    <a:cubicBezTo>
                      <a:pt x="78" y="15"/>
                      <a:pt x="67" y="11"/>
                      <a:pt x="56" y="9"/>
                    </a:cubicBezTo>
                    <a:cubicBezTo>
                      <a:pt x="44" y="0"/>
                      <a:pt x="44" y="0"/>
                      <a:pt x="44" y="0"/>
                    </a:cubicBezTo>
                    <a:cubicBezTo>
                      <a:pt x="32" y="9"/>
                      <a:pt x="32" y="9"/>
                      <a:pt x="32" y="9"/>
                    </a:cubicBezTo>
                    <a:cubicBezTo>
                      <a:pt x="21" y="11"/>
                      <a:pt x="10" y="15"/>
                      <a:pt x="0" y="20"/>
                    </a:cubicBezTo>
                    <a:cubicBezTo>
                      <a:pt x="8" y="33"/>
                      <a:pt x="8" y="33"/>
                      <a:pt x="8" y="33"/>
                    </a:cubicBezTo>
                    <a:cubicBezTo>
                      <a:pt x="18" y="27"/>
                      <a:pt x="31" y="24"/>
                      <a:pt x="44" y="24"/>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5" name="Freeform 17"/>
              <p:cNvSpPr/>
              <p:nvPr/>
            </p:nvSpPr>
            <p:spPr bwMode="auto">
              <a:xfrm>
                <a:off x="4706145" y="3806003"/>
                <a:ext cx="733831" cy="1094194"/>
              </a:xfrm>
              <a:custGeom>
                <a:avLst/>
                <a:gdLst>
                  <a:gd name="T0" fmla="*/ 15 w 51"/>
                  <a:gd name="T1" fmla="*/ 0 h 76"/>
                  <a:gd name="T2" fmla="*/ 0 w 51"/>
                  <a:gd name="T3" fmla="*/ 0 h 76"/>
                  <a:gd name="T4" fmla="*/ 6 w 51"/>
                  <a:gd name="T5" fmla="*/ 33 h 76"/>
                  <a:gd name="T6" fmla="*/ 5 w 51"/>
                  <a:gd name="T7" fmla="*/ 48 h 76"/>
                  <a:gd name="T8" fmla="*/ 18 w 51"/>
                  <a:gd name="T9" fmla="*/ 54 h 76"/>
                  <a:gd name="T10" fmla="*/ 44 w 51"/>
                  <a:gd name="T11" fmla="*/ 76 h 76"/>
                  <a:gd name="T12" fmla="*/ 51 w 51"/>
                  <a:gd name="T13" fmla="*/ 63 h 76"/>
                  <a:gd name="T14" fmla="*/ 15 w 51"/>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6">
                    <a:moveTo>
                      <a:pt x="15" y="0"/>
                    </a:moveTo>
                    <a:cubicBezTo>
                      <a:pt x="0" y="0"/>
                      <a:pt x="0" y="0"/>
                      <a:pt x="0" y="0"/>
                    </a:cubicBezTo>
                    <a:cubicBezTo>
                      <a:pt x="0" y="12"/>
                      <a:pt x="2" y="23"/>
                      <a:pt x="6" y="33"/>
                    </a:cubicBezTo>
                    <a:cubicBezTo>
                      <a:pt x="5" y="48"/>
                      <a:pt x="5" y="48"/>
                      <a:pt x="5" y="48"/>
                    </a:cubicBezTo>
                    <a:cubicBezTo>
                      <a:pt x="18" y="54"/>
                      <a:pt x="18" y="54"/>
                      <a:pt x="18" y="54"/>
                    </a:cubicBezTo>
                    <a:cubicBezTo>
                      <a:pt x="25" y="63"/>
                      <a:pt x="34" y="70"/>
                      <a:pt x="44" y="76"/>
                    </a:cubicBezTo>
                    <a:cubicBezTo>
                      <a:pt x="51" y="63"/>
                      <a:pt x="51" y="63"/>
                      <a:pt x="51" y="63"/>
                    </a:cubicBezTo>
                    <a:cubicBezTo>
                      <a:pt x="30" y="50"/>
                      <a:pt x="15" y="27"/>
                      <a:pt x="15" y="0"/>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28" name="Freeform 20"/>
              <p:cNvSpPr/>
              <p:nvPr/>
            </p:nvSpPr>
            <p:spPr bwMode="auto">
              <a:xfrm>
                <a:off x="4706145" y="2669221"/>
                <a:ext cx="733831" cy="1079452"/>
              </a:xfrm>
              <a:custGeom>
                <a:avLst/>
                <a:gdLst>
                  <a:gd name="T0" fmla="*/ 51 w 51"/>
                  <a:gd name="T1" fmla="*/ 13 h 75"/>
                  <a:gd name="T2" fmla="*/ 44 w 51"/>
                  <a:gd name="T3" fmla="*/ 0 h 75"/>
                  <a:gd name="T4" fmla="*/ 18 w 51"/>
                  <a:gd name="T5" fmla="*/ 22 h 75"/>
                  <a:gd name="T6" fmla="*/ 5 w 51"/>
                  <a:gd name="T7" fmla="*/ 27 h 75"/>
                  <a:gd name="T8" fmla="*/ 6 w 51"/>
                  <a:gd name="T9" fmla="*/ 42 h 75"/>
                  <a:gd name="T10" fmla="*/ 0 w 51"/>
                  <a:gd name="T11" fmla="*/ 75 h 75"/>
                  <a:gd name="T12" fmla="*/ 15 w 51"/>
                  <a:gd name="T13" fmla="*/ 75 h 75"/>
                  <a:gd name="T14" fmla="*/ 51 w 51"/>
                  <a:gd name="T15" fmla="*/ 13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75">
                    <a:moveTo>
                      <a:pt x="51" y="13"/>
                    </a:moveTo>
                    <a:cubicBezTo>
                      <a:pt x="44" y="0"/>
                      <a:pt x="44" y="0"/>
                      <a:pt x="44" y="0"/>
                    </a:cubicBezTo>
                    <a:cubicBezTo>
                      <a:pt x="34" y="5"/>
                      <a:pt x="25" y="13"/>
                      <a:pt x="18" y="22"/>
                    </a:cubicBezTo>
                    <a:cubicBezTo>
                      <a:pt x="5" y="27"/>
                      <a:pt x="5" y="27"/>
                      <a:pt x="5" y="27"/>
                    </a:cubicBezTo>
                    <a:cubicBezTo>
                      <a:pt x="6" y="42"/>
                      <a:pt x="6" y="42"/>
                      <a:pt x="6" y="42"/>
                    </a:cubicBezTo>
                    <a:cubicBezTo>
                      <a:pt x="2" y="52"/>
                      <a:pt x="0" y="63"/>
                      <a:pt x="0" y="75"/>
                    </a:cubicBezTo>
                    <a:cubicBezTo>
                      <a:pt x="15" y="75"/>
                      <a:pt x="15" y="75"/>
                      <a:pt x="15" y="75"/>
                    </a:cubicBezTo>
                    <a:cubicBezTo>
                      <a:pt x="15" y="48"/>
                      <a:pt x="30" y="25"/>
                      <a:pt x="51" y="13"/>
                    </a:cubicBez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grpSp>
        <p:grpSp>
          <p:nvGrpSpPr>
            <p:cNvPr id="14" name="Group 4"/>
            <p:cNvGrpSpPr>
              <a:grpSpLocks noChangeAspect="1"/>
            </p:cNvGrpSpPr>
            <p:nvPr/>
          </p:nvGrpSpPr>
          <p:grpSpPr bwMode="auto">
            <a:xfrm>
              <a:off x="5761459" y="3399150"/>
              <a:ext cx="776713" cy="781177"/>
              <a:chOff x="3666" y="1984"/>
              <a:chExt cx="348" cy="350"/>
            </a:xfrm>
          </p:grpSpPr>
          <p:sp>
            <p:nvSpPr>
              <p:cNvPr id="15" name="AutoShape 3"/>
              <p:cNvSpPr>
                <a:spLocks noChangeAspect="1" noChangeArrowheads="1" noTextEdit="1"/>
              </p:cNvSpPr>
              <p:nvPr/>
            </p:nvSpPr>
            <p:spPr bwMode="auto">
              <a:xfrm>
                <a:off x="3666" y="1986"/>
                <a:ext cx="348" cy="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40" name="Freeform 5"/>
              <p:cNvSpPr/>
              <p:nvPr/>
            </p:nvSpPr>
            <p:spPr bwMode="auto">
              <a:xfrm>
                <a:off x="3768" y="1984"/>
                <a:ext cx="145" cy="217"/>
              </a:xfrm>
              <a:custGeom>
                <a:avLst/>
                <a:gdLst>
                  <a:gd name="T0" fmla="*/ 101 w 145"/>
                  <a:gd name="T1" fmla="*/ 130 h 217"/>
                  <a:gd name="T2" fmla="*/ 101 w 145"/>
                  <a:gd name="T3" fmla="*/ 0 h 217"/>
                  <a:gd name="T4" fmla="*/ 43 w 145"/>
                  <a:gd name="T5" fmla="*/ 0 h 217"/>
                  <a:gd name="T6" fmla="*/ 43 w 145"/>
                  <a:gd name="T7" fmla="*/ 130 h 217"/>
                  <a:gd name="T8" fmla="*/ 0 w 145"/>
                  <a:gd name="T9" fmla="*/ 130 h 217"/>
                  <a:gd name="T10" fmla="*/ 72 w 145"/>
                  <a:gd name="T11" fmla="*/ 217 h 217"/>
                  <a:gd name="T12" fmla="*/ 145 w 145"/>
                  <a:gd name="T13" fmla="*/ 130 h 217"/>
                  <a:gd name="T14" fmla="*/ 101 w 145"/>
                  <a:gd name="T15" fmla="*/ 130 h 2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17">
                    <a:moveTo>
                      <a:pt x="101" y="130"/>
                    </a:moveTo>
                    <a:lnTo>
                      <a:pt x="101" y="0"/>
                    </a:lnTo>
                    <a:lnTo>
                      <a:pt x="43" y="0"/>
                    </a:lnTo>
                    <a:lnTo>
                      <a:pt x="43" y="130"/>
                    </a:lnTo>
                    <a:lnTo>
                      <a:pt x="0" y="130"/>
                    </a:lnTo>
                    <a:lnTo>
                      <a:pt x="72" y="217"/>
                    </a:lnTo>
                    <a:lnTo>
                      <a:pt x="145" y="130"/>
                    </a:lnTo>
                    <a:lnTo>
                      <a:pt x="101" y="13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sp>
            <p:nvSpPr>
              <p:cNvPr id="41" name="Freeform 6"/>
              <p:cNvSpPr/>
              <p:nvPr/>
            </p:nvSpPr>
            <p:spPr bwMode="auto">
              <a:xfrm>
                <a:off x="3666" y="2013"/>
                <a:ext cx="348" cy="319"/>
              </a:xfrm>
              <a:custGeom>
                <a:avLst/>
                <a:gdLst>
                  <a:gd name="T0" fmla="*/ 271 w 348"/>
                  <a:gd name="T1" fmla="*/ 0 h 319"/>
                  <a:gd name="T2" fmla="*/ 232 w 348"/>
                  <a:gd name="T3" fmla="*/ 0 h 319"/>
                  <a:gd name="T4" fmla="*/ 232 w 348"/>
                  <a:gd name="T5" fmla="*/ 29 h 319"/>
                  <a:gd name="T6" fmla="*/ 251 w 348"/>
                  <a:gd name="T7" fmla="*/ 29 h 319"/>
                  <a:gd name="T8" fmla="*/ 317 w 348"/>
                  <a:gd name="T9" fmla="*/ 174 h 319"/>
                  <a:gd name="T10" fmla="*/ 239 w 348"/>
                  <a:gd name="T11" fmla="*/ 174 h 319"/>
                  <a:gd name="T12" fmla="*/ 210 w 348"/>
                  <a:gd name="T13" fmla="*/ 217 h 319"/>
                  <a:gd name="T14" fmla="*/ 138 w 348"/>
                  <a:gd name="T15" fmla="*/ 217 h 319"/>
                  <a:gd name="T16" fmla="*/ 109 w 348"/>
                  <a:gd name="T17" fmla="*/ 174 h 319"/>
                  <a:gd name="T18" fmla="*/ 31 w 348"/>
                  <a:gd name="T19" fmla="*/ 174 h 319"/>
                  <a:gd name="T20" fmla="*/ 97 w 348"/>
                  <a:gd name="T21" fmla="*/ 29 h 319"/>
                  <a:gd name="T22" fmla="*/ 116 w 348"/>
                  <a:gd name="T23" fmla="*/ 29 h 319"/>
                  <a:gd name="T24" fmla="*/ 116 w 348"/>
                  <a:gd name="T25" fmla="*/ 0 h 319"/>
                  <a:gd name="T26" fmla="*/ 77 w 348"/>
                  <a:gd name="T27" fmla="*/ 0 h 319"/>
                  <a:gd name="T28" fmla="*/ 0 w 348"/>
                  <a:gd name="T29" fmla="*/ 171 h 319"/>
                  <a:gd name="T30" fmla="*/ 0 w 348"/>
                  <a:gd name="T31" fmla="*/ 319 h 319"/>
                  <a:gd name="T32" fmla="*/ 348 w 348"/>
                  <a:gd name="T33" fmla="*/ 319 h 319"/>
                  <a:gd name="T34" fmla="*/ 348 w 348"/>
                  <a:gd name="T35" fmla="*/ 171 h 319"/>
                  <a:gd name="T36" fmla="*/ 271 w 348"/>
                  <a:gd name="T37" fmla="*/ 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8" h="319">
                    <a:moveTo>
                      <a:pt x="271" y="0"/>
                    </a:moveTo>
                    <a:lnTo>
                      <a:pt x="232" y="0"/>
                    </a:lnTo>
                    <a:lnTo>
                      <a:pt x="232" y="29"/>
                    </a:lnTo>
                    <a:lnTo>
                      <a:pt x="251" y="29"/>
                    </a:lnTo>
                    <a:lnTo>
                      <a:pt x="317" y="174"/>
                    </a:lnTo>
                    <a:lnTo>
                      <a:pt x="239" y="174"/>
                    </a:lnTo>
                    <a:lnTo>
                      <a:pt x="210" y="217"/>
                    </a:lnTo>
                    <a:lnTo>
                      <a:pt x="138" y="217"/>
                    </a:lnTo>
                    <a:lnTo>
                      <a:pt x="109" y="174"/>
                    </a:lnTo>
                    <a:lnTo>
                      <a:pt x="31" y="174"/>
                    </a:lnTo>
                    <a:lnTo>
                      <a:pt x="97" y="29"/>
                    </a:lnTo>
                    <a:lnTo>
                      <a:pt x="116" y="29"/>
                    </a:lnTo>
                    <a:lnTo>
                      <a:pt x="116" y="0"/>
                    </a:lnTo>
                    <a:lnTo>
                      <a:pt x="77" y="0"/>
                    </a:lnTo>
                    <a:lnTo>
                      <a:pt x="0" y="171"/>
                    </a:lnTo>
                    <a:lnTo>
                      <a:pt x="0" y="319"/>
                    </a:lnTo>
                    <a:lnTo>
                      <a:pt x="348" y="319"/>
                    </a:lnTo>
                    <a:lnTo>
                      <a:pt x="348" y="171"/>
                    </a:lnTo>
                    <a:lnTo>
                      <a:pt x="271" y="0"/>
                    </a:lnTo>
                    <a:close/>
                  </a:path>
                </a:pathLst>
              </a:custGeom>
              <a:solidFill>
                <a:srgbClr val="01492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rgbClr val="014924"/>
                  </a:solidFill>
                </a:endParaRPr>
              </a:p>
            </p:txBody>
          </p:sp>
        </p:grpSp>
      </p:grpSp>
      <p:grpSp>
        <p:nvGrpSpPr>
          <p:cNvPr id="38" name="组合 37"/>
          <p:cNvGrpSpPr/>
          <p:nvPr/>
        </p:nvGrpSpPr>
        <p:grpSpPr>
          <a:xfrm>
            <a:off x="533400" y="2609303"/>
            <a:ext cx="3581658" cy="1549808"/>
            <a:chOff x="533400" y="2609303"/>
            <a:chExt cx="3581658" cy="1549808"/>
          </a:xfrm>
        </p:grpSpPr>
        <p:grpSp>
          <p:nvGrpSpPr>
            <p:cNvPr id="10" name="组合 9"/>
            <p:cNvGrpSpPr/>
            <p:nvPr/>
          </p:nvGrpSpPr>
          <p:grpSpPr>
            <a:xfrm>
              <a:off x="533400" y="2609303"/>
              <a:ext cx="3581658" cy="1549808"/>
              <a:chOff x="936573" y="2592695"/>
              <a:chExt cx="3581658" cy="1549808"/>
            </a:xfrm>
          </p:grpSpPr>
          <p:sp>
            <p:nvSpPr>
              <p:cNvPr id="17" name="TextBox 76"/>
              <p:cNvSpPr txBox="1"/>
              <p:nvPr/>
            </p:nvSpPr>
            <p:spPr>
              <a:xfrm>
                <a:off x="2937669" y="2592695"/>
                <a:ext cx="1338820"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多级分叉点</a:t>
                </a:r>
              </a:p>
            </p:txBody>
          </p:sp>
          <p:sp>
            <p:nvSpPr>
              <p:cNvPr id="18" name="矩形 17"/>
              <p:cNvSpPr/>
              <p:nvPr/>
            </p:nvSpPr>
            <p:spPr>
              <a:xfrm>
                <a:off x="936573" y="2851128"/>
                <a:ext cx="3581658" cy="1291375"/>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假设存在一个分叉点下可能还会有其他分叉点的情况，为了简化模型本文只考虑到三级分叉点。</a:t>
                </a:r>
                <a:endParaRPr lang="en-US" altLang="zh-CN" dirty="0">
                  <a:solidFill>
                    <a:schemeClr val="accent6">
                      <a:lumMod val="50000"/>
                    </a:schemeClr>
                  </a:solidFill>
                </a:endParaRPr>
              </a:p>
            </p:txBody>
          </p:sp>
        </p:grpSp>
        <p:sp>
          <p:nvSpPr>
            <p:cNvPr id="42" name="椭圆 41"/>
            <p:cNvSpPr/>
            <p:nvPr/>
          </p:nvSpPr>
          <p:spPr>
            <a:xfrm>
              <a:off x="3989755" y="2711923"/>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39" name="组合 38"/>
          <p:cNvGrpSpPr/>
          <p:nvPr/>
        </p:nvGrpSpPr>
        <p:grpSpPr>
          <a:xfrm>
            <a:off x="1186832" y="4714112"/>
            <a:ext cx="2913210" cy="1134310"/>
            <a:chOff x="1186832" y="4714112"/>
            <a:chExt cx="2913210" cy="1134310"/>
          </a:xfrm>
        </p:grpSpPr>
        <p:grpSp>
          <p:nvGrpSpPr>
            <p:cNvPr id="11" name="组合 10"/>
            <p:cNvGrpSpPr/>
            <p:nvPr/>
          </p:nvGrpSpPr>
          <p:grpSpPr>
            <a:xfrm>
              <a:off x="1186832" y="4714112"/>
              <a:ext cx="2865891" cy="1134310"/>
              <a:chOff x="1590005" y="4714112"/>
              <a:chExt cx="2865891" cy="1134310"/>
            </a:xfrm>
          </p:grpSpPr>
          <p:sp>
            <p:nvSpPr>
              <p:cNvPr id="19" name="TextBox 76"/>
              <p:cNvSpPr txBox="1"/>
              <p:nvPr/>
            </p:nvSpPr>
            <p:spPr>
              <a:xfrm>
                <a:off x="2937669" y="4714112"/>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故障单元</a:t>
                </a:r>
              </a:p>
            </p:txBody>
          </p:sp>
          <p:sp>
            <p:nvSpPr>
              <p:cNvPr id="21" name="矩形 20"/>
              <p:cNvSpPr/>
              <p:nvPr/>
            </p:nvSpPr>
            <p:spPr>
              <a:xfrm>
                <a:off x="1590005" y="4972545"/>
                <a:ext cx="2865891" cy="875877"/>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假设每个单元设备是否故障是相互独立的。 </a:t>
                </a:r>
                <a:endParaRPr lang="en-US" altLang="zh-CN" dirty="0">
                  <a:solidFill>
                    <a:schemeClr val="accent6">
                      <a:lumMod val="50000"/>
                    </a:schemeClr>
                  </a:solidFill>
                </a:endParaRPr>
              </a:p>
            </p:txBody>
          </p:sp>
        </p:grpSp>
        <p:sp>
          <p:nvSpPr>
            <p:cNvPr id="44" name="椭圆 43"/>
            <p:cNvSpPr/>
            <p:nvPr/>
          </p:nvSpPr>
          <p:spPr>
            <a:xfrm>
              <a:off x="3997510" y="4816719"/>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37" name="组合 36"/>
          <p:cNvGrpSpPr/>
          <p:nvPr/>
        </p:nvGrpSpPr>
        <p:grpSpPr>
          <a:xfrm>
            <a:off x="4709229" y="1147557"/>
            <a:ext cx="2865891" cy="1134310"/>
            <a:chOff x="4697246" y="1192563"/>
            <a:chExt cx="2865891" cy="1134310"/>
          </a:xfrm>
        </p:grpSpPr>
        <p:grpSp>
          <p:nvGrpSpPr>
            <p:cNvPr id="34" name="组合 33"/>
            <p:cNvGrpSpPr/>
            <p:nvPr/>
          </p:nvGrpSpPr>
          <p:grpSpPr>
            <a:xfrm>
              <a:off x="4697246" y="1192563"/>
              <a:ext cx="2865891" cy="1134310"/>
              <a:chOff x="4716871" y="5586235"/>
              <a:chExt cx="2865891" cy="1134310"/>
            </a:xfrm>
          </p:grpSpPr>
          <p:sp>
            <p:nvSpPr>
              <p:cNvPr id="35" name="TextBox 76"/>
              <p:cNvSpPr txBox="1"/>
              <p:nvPr/>
            </p:nvSpPr>
            <p:spPr>
              <a:xfrm>
                <a:off x="5429110" y="5586235"/>
                <a:ext cx="1107988"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运行损耗</a:t>
                </a:r>
              </a:p>
            </p:txBody>
          </p:sp>
          <p:sp>
            <p:nvSpPr>
              <p:cNvPr id="36" name="矩形 35"/>
              <p:cNvSpPr/>
              <p:nvPr/>
            </p:nvSpPr>
            <p:spPr>
              <a:xfrm>
                <a:off x="4716871" y="5844668"/>
                <a:ext cx="2865891" cy="875877"/>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假设在电网运行过程中不产生线路损耗的费用。 </a:t>
                </a:r>
                <a:endParaRPr lang="en-US" altLang="zh-CN" dirty="0">
                  <a:solidFill>
                    <a:schemeClr val="accent6">
                      <a:lumMod val="50000"/>
                    </a:schemeClr>
                  </a:solidFill>
                  <a:latin typeface="微软雅黑" panose="020B0503020204020204" pitchFamily="34" charset="-122"/>
                  <a:ea typeface="微软雅黑" panose="020B0503020204020204" pitchFamily="34" charset="-122"/>
                </a:endParaRPr>
              </a:p>
            </p:txBody>
          </p:sp>
        </p:grpSp>
        <p:sp>
          <p:nvSpPr>
            <p:cNvPr id="45" name="椭圆 44"/>
            <p:cNvSpPr/>
            <p:nvPr/>
          </p:nvSpPr>
          <p:spPr>
            <a:xfrm>
              <a:off x="5275000" y="1303122"/>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50" name="组合 49"/>
          <p:cNvGrpSpPr/>
          <p:nvPr/>
        </p:nvGrpSpPr>
        <p:grpSpPr>
          <a:xfrm>
            <a:off x="8057396" y="2607179"/>
            <a:ext cx="3672488" cy="1549808"/>
            <a:chOff x="8057396" y="2607179"/>
            <a:chExt cx="3672488" cy="1549808"/>
          </a:xfrm>
        </p:grpSpPr>
        <p:grpSp>
          <p:nvGrpSpPr>
            <p:cNvPr id="31" name="组合 30"/>
            <p:cNvGrpSpPr/>
            <p:nvPr/>
          </p:nvGrpSpPr>
          <p:grpSpPr>
            <a:xfrm>
              <a:off x="8196988" y="2607179"/>
              <a:ext cx="3532896" cy="1549808"/>
              <a:chOff x="7775642" y="4406339"/>
              <a:chExt cx="3532896" cy="1549808"/>
            </a:xfrm>
          </p:grpSpPr>
          <p:sp>
            <p:nvSpPr>
              <p:cNvPr id="32" name="矩形 31"/>
              <p:cNvSpPr/>
              <p:nvPr/>
            </p:nvSpPr>
            <p:spPr>
              <a:xfrm>
                <a:off x="7775642" y="4664772"/>
                <a:ext cx="3532896" cy="1291375"/>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假设一级分叉点连接两个二级分叉点时，将该一级分叉点视为两个无限接近 的一级分叉点。</a:t>
                </a:r>
                <a:endParaRPr lang="en-US" altLang="zh-CN" dirty="0">
                  <a:solidFill>
                    <a:schemeClr val="accent6">
                      <a:lumMod val="50000"/>
                    </a:schemeClr>
                  </a:solidFill>
                </a:endParaRPr>
              </a:p>
            </p:txBody>
          </p:sp>
          <p:sp>
            <p:nvSpPr>
              <p:cNvPr id="33" name="TextBox 76"/>
              <p:cNvSpPr txBox="1"/>
              <p:nvPr/>
            </p:nvSpPr>
            <p:spPr>
              <a:xfrm>
                <a:off x="7775642" y="4406339"/>
                <a:ext cx="1338820"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重合分叉点</a:t>
                </a:r>
              </a:p>
            </p:txBody>
          </p:sp>
        </p:grpSp>
        <p:sp>
          <p:nvSpPr>
            <p:cNvPr id="46" name="椭圆 45"/>
            <p:cNvSpPr/>
            <p:nvPr/>
          </p:nvSpPr>
          <p:spPr>
            <a:xfrm>
              <a:off x="8057396" y="2709799"/>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49" name="组合 48"/>
          <p:cNvGrpSpPr/>
          <p:nvPr/>
        </p:nvGrpSpPr>
        <p:grpSpPr>
          <a:xfrm>
            <a:off x="8061272" y="4714112"/>
            <a:ext cx="3001606" cy="1129821"/>
            <a:chOff x="8061272" y="4714112"/>
            <a:chExt cx="3001606" cy="1129821"/>
          </a:xfrm>
        </p:grpSpPr>
        <p:grpSp>
          <p:nvGrpSpPr>
            <p:cNvPr id="2" name="组合 1"/>
            <p:cNvGrpSpPr/>
            <p:nvPr/>
          </p:nvGrpSpPr>
          <p:grpSpPr>
            <a:xfrm>
              <a:off x="8196987" y="4714112"/>
              <a:ext cx="2865891" cy="1129821"/>
              <a:chOff x="7775642" y="4406339"/>
              <a:chExt cx="2865891" cy="1129821"/>
            </a:xfrm>
          </p:grpSpPr>
          <p:sp>
            <p:nvSpPr>
              <p:cNvPr id="29" name="矩形 28"/>
              <p:cNvSpPr/>
              <p:nvPr/>
            </p:nvSpPr>
            <p:spPr>
              <a:xfrm>
                <a:off x="7775642" y="4664772"/>
                <a:ext cx="2865891" cy="871388"/>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假设开关在线路中可视为一个理想的质点。</a:t>
                </a:r>
                <a:endParaRPr lang="en-US" altLang="zh-CN" dirty="0">
                  <a:solidFill>
                    <a:schemeClr val="accent6">
                      <a:lumMod val="50000"/>
                    </a:schemeClr>
                  </a:solidFill>
                </a:endParaRPr>
              </a:p>
            </p:txBody>
          </p:sp>
          <p:sp>
            <p:nvSpPr>
              <p:cNvPr id="30" name="TextBox 76"/>
              <p:cNvSpPr txBox="1"/>
              <p:nvPr/>
            </p:nvSpPr>
            <p:spPr>
              <a:xfrm>
                <a:off x="7775642" y="4406339"/>
                <a:ext cx="646323"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开关</a:t>
                </a:r>
              </a:p>
            </p:txBody>
          </p:sp>
        </p:grpSp>
        <p:sp>
          <p:nvSpPr>
            <p:cNvPr id="47" name="椭圆 46"/>
            <p:cNvSpPr/>
            <p:nvPr/>
          </p:nvSpPr>
          <p:spPr>
            <a:xfrm>
              <a:off x="8061272" y="4818293"/>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grpSp>
        <p:nvGrpSpPr>
          <p:cNvPr id="43" name="组合 42"/>
          <p:cNvGrpSpPr/>
          <p:nvPr/>
        </p:nvGrpSpPr>
        <p:grpSpPr>
          <a:xfrm>
            <a:off x="4787408" y="5548135"/>
            <a:ext cx="2617183" cy="1172411"/>
            <a:chOff x="4787408" y="5548135"/>
            <a:chExt cx="2617183" cy="1172411"/>
          </a:xfrm>
        </p:grpSpPr>
        <p:grpSp>
          <p:nvGrpSpPr>
            <p:cNvPr id="3" name="组合 2"/>
            <p:cNvGrpSpPr/>
            <p:nvPr/>
          </p:nvGrpSpPr>
          <p:grpSpPr>
            <a:xfrm>
              <a:off x="4787408" y="5548135"/>
              <a:ext cx="2617183" cy="1172411"/>
              <a:chOff x="4787408" y="5586235"/>
              <a:chExt cx="2617183" cy="1172411"/>
            </a:xfrm>
          </p:grpSpPr>
          <p:sp>
            <p:nvSpPr>
              <p:cNvPr id="24" name="TextBox 76"/>
              <p:cNvSpPr txBox="1"/>
              <p:nvPr/>
            </p:nvSpPr>
            <p:spPr>
              <a:xfrm>
                <a:off x="5429110" y="5586235"/>
                <a:ext cx="877155" cy="369328"/>
              </a:xfrm>
              <a:prstGeom prst="rect">
                <a:avLst/>
              </a:prstGeom>
              <a:noFill/>
            </p:spPr>
            <p:txBody>
              <a:bodyPr wrap="none" lIns="91436" tIns="45718" rIns="91436" bIns="45718" rtlCol="0">
                <a:spAutoFit/>
              </a:bodyPr>
              <a:lstStyle>
                <a:defPPr>
                  <a:defRPr lang="zh-CN"/>
                </a:defPPr>
                <a:lvl1pPr>
                  <a:defRPr sz="1600" b="1">
                    <a:solidFill>
                      <a:schemeClr val="bg1">
                        <a:lumMod val="50000"/>
                      </a:schemeClr>
                    </a:solidFill>
                    <a:latin typeface="微软雅黑" panose="020B0503020204020204" pitchFamily="34" charset="-122"/>
                    <a:ea typeface="微软雅黑" panose="020B0503020204020204" pitchFamily="34" charset="-122"/>
                  </a:defRPr>
                </a:lvl1pPr>
              </a:lstStyle>
              <a:p>
                <a:r>
                  <a:rPr lang="zh-CN" altLang="en-US" sz="1800" dirty="0">
                    <a:solidFill>
                      <a:srgbClr val="014924"/>
                    </a:solidFill>
                  </a:rPr>
                  <a:t>联络线</a:t>
                </a:r>
              </a:p>
            </p:txBody>
          </p:sp>
          <p:sp>
            <p:nvSpPr>
              <p:cNvPr id="26" name="矩形 25"/>
              <p:cNvSpPr/>
              <p:nvPr/>
            </p:nvSpPr>
            <p:spPr>
              <a:xfrm>
                <a:off x="4787408" y="5882769"/>
                <a:ext cx="2617183" cy="875877"/>
              </a:xfrm>
              <a:prstGeom prst="rect">
                <a:avLst/>
              </a:prstGeom>
            </p:spPr>
            <p:txBody>
              <a:bodyPr wrap="square" lIns="91436" tIns="45718" rIns="91436" bIns="45718">
                <a:spAutoFit/>
              </a:bodyPr>
              <a:lstStyle/>
              <a:p>
                <a:pPr>
                  <a:lnSpc>
                    <a:spcPct val="150000"/>
                  </a:lnSpc>
                </a:pPr>
                <a:r>
                  <a:rPr lang="zh-CN" altLang="en-US" dirty="0">
                    <a:solidFill>
                      <a:schemeClr val="accent6">
                        <a:lumMod val="50000"/>
                      </a:schemeClr>
                    </a:solidFill>
                  </a:rPr>
                  <a:t>假设联络线只能从主线连接到主线。 </a:t>
                </a:r>
                <a:endParaRPr lang="en-US" altLang="zh-CN" dirty="0">
                  <a:solidFill>
                    <a:schemeClr val="accent6">
                      <a:lumMod val="50000"/>
                    </a:schemeClr>
                  </a:solidFill>
                </a:endParaRPr>
              </a:p>
            </p:txBody>
          </p:sp>
        </p:grpSp>
        <p:sp>
          <p:nvSpPr>
            <p:cNvPr id="48" name="椭圆 47"/>
            <p:cNvSpPr/>
            <p:nvPr/>
          </p:nvSpPr>
          <p:spPr>
            <a:xfrm>
              <a:off x="5326266" y="5645136"/>
              <a:ext cx="102532" cy="102532"/>
            </a:xfrm>
            <a:prstGeom prst="ellipse">
              <a:avLst/>
            </a:prstGeom>
            <a:solidFill>
              <a:srgbClr val="005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14924"/>
                </a:solidFill>
              </a:endParaRPr>
            </a:p>
          </p:txBody>
        </p:sp>
      </p:grpSp>
    </p:spTree>
    <p:extLst>
      <p:ext uri="{BB962C8B-B14F-4D97-AF65-F5344CB8AC3E}">
        <p14:creationId xmlns:p14="http://schemas.microsoft.com/office/powerpoint/2010/main" val="2194202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t="22098" r="14726" b="48018"/>
          <a:stretch>
            <a:fillRect/>
          </a:stretch>
        </p:blipFill>
        <p:spPr>
          <a:xfrm>
            <a:off x="6321176" y="2686649"/>
            <a:ext cx="5870824" cy="1542449"/>
          </a:xfrm>
          <a:prstGeom prst="rect">
            <a:avLst/>
          </a:prstGeom>
        </p:spPr>
      </p:pic>
      <p:sp>
        <p:nvSpPr>
          <p:cNvPr id="18" name="矩形 17"/>
          <p:cNvSpPr/>
          <p:nvPr/>
        </p:nvSpPr>
        <p:spPr>
          <a:xfrm>
            <a:off x="2857500" y="2686049"/>
            <a:ext cx="9334500" cy="1543049"/>
          </a:xfrm>
          <a:prstGeom prst="rect">
            <a:avLst/>
          </a:prstGeom>
          <a:gradFill flip="none" rotWithShape="1">
            <a:gsLst>
              <a:gs pos="35000">
                <a:srgbClr val="014924"/>
              </a:gs>
              <a:gs pos="0">
                <a:srgbClr val="014924"/>
              </a:gs>
              <a:gs pos="59000">
                <a:srgbClr val="014924">
                  <a:alpha val="95000"/>
                </a:srgbClr>
              </a:gs>
              <a:gs pos="77000">
                <a:srgbClr val="014924">
                  <a:alpha val="70000"/>
                </a:srgbClr>
              </a:gs>
              <a:gs pos="100000">
                <a:srgbClr val="014924">
                  <a:alpha val="6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1123950" y="2686050"/>
            <a:ext cx="1543050" cy="1543050"/>
            <a:chOff x="1123950" y="2686050"/>
            <a:chExt cx="1543050" cy="1543050"/>
          </a:xfrm>
          <a:solidFill>
            <a:srgbClr val="014924"/>
          </a:solidFill>
        </p:grpSpPr>
        <p:sp>
          <p:nvSpPr>
            <p:cNvPr id="9" name="矩形 8"/>
            <p:cNvSpPr/>
            <p:nvPr/>
          </p:nvSpPr>
          <p:spPr>
            <a:xfrm>
              <a:off x="1123950" y="2686050"/>
              <a:ext cx="1543050" cy="154305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407285" y="2903577"/>
              <a:ext cx="976380" cy="1107996"/>
            </a:xfrm>
            <a:prstGeom prst="rect">
              <a:avLst/>
            </a:prstGeom>
            <a:grpFill/>
          </p:spPr>
          <p:txBody>
            <a:bodyPr wrap="square" rtlCol="0">
              <a:spAutoFit/>
            </a:bodyPr>
            <a:lstStyle/>
            <a:p>
              <a:pPr algn="ctr"/>
              <a:r>
                <a:rPr lang="en-US" altLang="zh-CN" sz="6600" b="1" dirty="0">
                  <a:solidFill>
                    <a:schemeClr val="bg1"/>
                  </a:solidFill>
                  <a:latin typeface="微软雅黑" panose="020B0503020204020204" pitchFamily="34" charset="-122"/>
                  <a:ea typeface="微软雅黑" panose="020B0503020204020204" pitchFamily="34" charset="-122"/>
                </a:rPr>
                <a:t>2</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grpSp>
      <p:sp>
        <p:nvSpPr>
          <p:cNvPr id="16" name="文本框 15"/>
          <p:cNvSpPr txBox="1"/>
          <p:nvPr/>
        </p:nvSpPr>
        <p:spPr>
          <a:xfrm>
            <a:off x="2950335" y="2781038"/>
            <a:ext cx="2031317" cy="830993"/>
          </a:xfrm>
          <a:prstGeom prst="rect">
            <a:avLst/>
          </a:prstGeom>
          <a:noFill/>
        </p:spPr>
        <p:txBody>
          <a:bodyPr wrap="none" lIns="91436" tIns="45718" rIns="91436" bIns="45718" rtlCol="0">
            <a:spAutoFit/>
          </a:bodyPr>
          <a:lstStyle/>
          <a:p>
            <a:r>
              <a:rPr lang="zh-CN" altLang="en-US" sz="4800" dirty="0">
                <a:solidFill>
                  <a:schemeClr val="bg1"/>
                </a:solidFill>
                <a:latin typeface="微软雅黑" panose="020B0503020204020204" pitchFamily="34" charset="-122"/>
                <a:ea typeface="微软雅黑" panose="020B0503020204020204" pitchFamily="34" charset="-122"/>
              </a:rPr>
              <a:t>问题一</a:t>
            </a:r>
          </a:p>
        </p:txBody>
      </p:sp>
      <p:sp>
        <p:nvSpPr>
          <p:cNvPr id="17" name="矩形 16"/>
          <p:cNvSpPr/>
          <p:nvPr/>
        </p:nvSpPr>
        <p:spPr>
          <a:xfrm>
            <a:off x="3104254" y="3612031"/>
            <a:ext cx="1723477" cy="369328"/>
          </a:xfrm>
          <a:prstGeom prst="rect">
            <a:avLst/>
          </a:prstGeom>
        </p:spPr>
        <p:txBody>
          <a:bodyPr wrap="none" lIns="91436" tIns="45718" rIns="91436" bIns="45718">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Question one</a:t>
            </a:r>
          </a:p>
        </p:txBody>
      </p:sp>
    </p:spTree>
    <p:extLst>
      <p:ext uri="{BB962C8B-B14F-4D97-AF65-F5344CB8AC3E}">
        <p14:creationId xmlns:p14="http://schemas.microsoft.com/office/powerpoint/2010/main" val="583316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54000" y="201683"/>
            <a:ext cx="898070" cy="523220"/>
            <a:chOff x="-254000" y="201683"/>
            <a:chExt cx="898070" cy="523220"/>
          </a:xfrm>
        </p:grpSpPr>
        <p:sp>
          <p:nvSpPr>
            <p:cNvPr id="6" name="圆角矩形 5"/>
            <p:cNvSpPr/>
            <p:nvPr/>
          </p:nvSpPr>
          <p:spPr>
            <a:xfrm>
              <a:off x="-254000" y="227083"/>
              <a:ext cx="898070" cy="439668"/>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65706" y="201683"/>
              <a:ext cx="467694" cy="523220"/>
            </a:xfrm>
            <a:prstGeom prst="rect">
              <a:avLst/>
            </a:prstGeom>
            <a:noFill/>
          </p:spPr>
          <p:txBody>
            <a:bodyPr wrap="square" rtlCol="0">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2</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sp>
        <p:nvSpPr>
          <p:cNvPr id="8" name="文本框 7"/>
          <p:cNvSpPr txBox="1"/>
          <p:nvPr/>
        </p:nvSpPr>
        <p:spPr>
          <a:xfrm>
            <a:off x="912702" y="136329"/>
            <a:ext cx="1415764" cy="584771"/>
          </a:xfrm>
          <a:prstGeom prst="rect">
            <a:avLst/>
          </a:prstGeom>
          <a:noFill/>
        </p:spPr>
        <p:txBody>
          <a:bodyPr wrap="none" lIns="91436" tIns="45718" rIns="91436" bIns="45718" rtlCol="0">
            <a:spAutoFit/>
          </a:bodyPr>
          <a:lstStyle/>
          <a:p>
            <a:r>
              <a:rPr lang="zh-CN" altLang="en-US" sz="3200" dirty="0">
                <a:solidFill>
                  <a:schemeClr val="tx1">
                    <a:lumMod val="65000"/>
                    <a:lumOff val="35000"/>
                  </a:schemeClr>
                </a:solidFill>
                <a:latin typeface="微软雅黑" panose="020B0503020204020204" pitchFamily="34" charset="-122"/>
                <a:ea typeface="微软雅黑" panose="020B0503020204020204" pitchFamily="34" charset="-122"/>
              </a:rPr>
              <a:t>问题一</a:t>
            </a:r>
          </a:p>
        </p:txBody>
      </p:sp>
      <p:grpSp>
        <p:nvGrpSpPr>
          <p:cNvPr id="42" name="组合 41">
            <a:extLst>
              <a:ext uri="{FF2B5EF4-FFF2-40B4-BE49-F238E27FC236}">
                <a16:creationId xmlns:a16="http://schemas.microsoft.com/office/drawing/2014/main" id="{3B69C89F-7CAB-3A0C-FCF7-7D1A9E84FA41}"/>
              </a:ext>
            </a:extLst>
          </p:cNvPr>
          <p:cNvGrpSpPr/>
          <p:nvPr/>
        </p:nvGrpSpPr>
        <p:grpSpPr>
          <a:xfrm>
            <a:off x="401344" y="983227"/>
            <a:ext cx="1927122" cy="594134"/>
            <a:chOff x="825910" y="2762865"/>
            <a:chExt cx="1927122" cy="594134"/>
          </a:xfrm>
        </p:grpSpPr>
        <p:sp>
          <p:nvSpPr>
            <p:cNvPr id="41" name="矩形: 圆角 40">
              <a:extLst>
                <a:ext uri="{FF2B5EF4-FFF2-40B4-BE49-F238E27FC236}">
                  <a16:creationId xmlns:a16="http://schemas.microsoft.com/office/drawing/2014/main" id="{1EE5EBFF-AEF9-04DB-8549-473BBFC3C032}"/>
                </a:ext>
              </a:extLst>
            </p:cNvPr>
            <p:cNvSpPr/>
            <p:nvPr/>
          </p:nvSpPr>
          <p:spPr>
            <a:xfrm>
              <a:off x="825910" y="2762865"/>
              <a:ext cx="1927122" cy="594134"/>
            </a:xfrm>
            <a:prstGeom prst="roundRect">
              <a:avLst/>
            </a:prstGeom>
            <a:solidFill>
              <a:srgbClr val="01492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p:cNvSpPr txBox="1"/>
            <p:nvPr/>
          </p:nvSpPr>
          <p:spPr>
            <a:xfrm>
              <a:off x="1095044" y="2829101"/>
              <a:ext cx="1489353" cy="461661"/>
            </a:xfrm>
            <a:prstGeom prst="rect">
              <a:avLst/>
            </a:prstGeom>
            <a:noFill/>
          </p:spPr>
          <p:txBody>
            <a:bodyPr wrap="square" lIns="91436" tIns="45718" rIns="91436" bIns="45718"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解决思路</a:t>
              </a:r>
            </a:p>
          </p:txBody>
        </p:sp>
      </p:grpSp>
      <p:grpSp>
        <p:nvGrpSpPr>
          <p:cNvPr id="10" name="组合 9"/>
          <p:cNvGrpSpPr/>
          <p:nvPr/>
        </p:nvGrpSpPr>
        <p:grpSpPr>
          <a:xfrm>
            <a:off x="2584397" y="217491"/>
            <a:ext cx="10096500" cy="439541"/>
            <a:chOff x="2584397" y="217491"/>
            <a:chExt cx="10096500" cy="439541"/>
          </a:xfrm>
        </p:grpSpPr>
        <p:sp>
          <p:nvSpPr>
            <p:cNvPr id="5" name="圆角矩形 4"/>
            <p:cNvSpPr/>
            <p:nvPr/>
          </p:nvSpPr>
          <p:spPr>
            <a:xfrm>
              <a:off x="2584397" y="217491"/>
              <a:ext cx="10083800" cy="328609"/>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flipV="1">
              <a:off x="2597097" y="621032"/>
              <a:ext cx="10083800" cy="36000"/>
            </a:xfrm>
            <a:prstGeom prst="roundRect">
              <a:avLst>
                <a:gd name="adj" fmla="val 50000"/>
              </a:avLst>
            </a:prstGeom>
            <a:solidFill>
              <a:srgbClr val="0149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994491" y="243297"/>
              <a:ext cx="1205195" cy="276995"/>
            </a:xfrm>
            <a:prstGeom prst="rect">
              <a:avLst/>
            </a:prstGeom>
          </p:spPr>
          <p:txBody>
            <a:bodyPr wrap="none" lIns="91436" tIns="45718" rIns="91436" bIns="45718">
              <a:spAutoFit/>
            </a:bodyPr>
            <a:lstStyle/>
            <a:p>
              <a:r>
                <a:rPr lang="en-US" altLang="zh-CN" sz="1200" dirty="0">
                  <a:solidFill>
                    <a:schemeClr val="bg1"/>
                  </a:solidFill>
                  <a:latin typeface="微软雅黑" panose="020B0503020204020204" pitchFamily="34" charset="-122"/>
                  <a:ea typeface="微软雅黑" panose="020B0503020204020204" pitchFamily="34" charset="-122"/>
                </a:rPr>
                <a:t>Question one</a:t>
              </a:r>
            </a:p>
          </p:txBody>
        </p:sp>
      </p:grpSp>
      <p:sp>
        <p:nvSpPr>
          <p:cNvPr id="44" name="文本框 43">
            <a:extLst>
              <a:ext uri="{FF2B5EF4-FFF2-40B4-BE49-F238E27FC236}">
                <a16:creationId xmlns:a16="http://schemas.microsoft.com/office/drawing/2014/main" id="{D4DDEBE8-CEEE-7D74-2352-ACAEFE272F5B}"/>
              </a:ext>
            </a:extLst>
          </p:cNvPr>
          <p:cNvSpPr txBox="1"/>
          <p:nvPr/>
        </p:nvSpPr>
        <p:spPr>
          <a:xfrm>
            <a:off x="968128" y="5461652"/>
            <a:ext cx="1620948"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主线规划</a:t>
            </a:r>
          </a:p>
        </p:txBody>
      </p:sp>
      <p:sp>
        <p:nvSpPr>
          <p:cNvPr id="47" name="文本框 46">
            <a:extLst>
              <a:ext uri="{FF2B5EF4-FFF2-40B4-BE49-F238E27FC236}">
                <a16:creationId xmlns:a16="http://schemas.microsoft.com/office/drawing/2014/main" id="{BBAE6CEE-D8C9-D1D0-FEB2-98AEBF936266}"/>
              </a:ext>
            </a:extLst>
          </p:cNvPr>
          <p:cNvSpPr txBox="1"/>
          <p:nvPr/>
        </p:nvSpPr>
        <p:spPr>
          <a:xfrm>
            <a:off x="3778310" y="5470107"/>
            <a:ext cx="1620948"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支线规划</a:t>
            </a:r>
          </a:p>
        </p:txBody>
      </p:sp>
      <p:sp>
        <p:nvSpPr>
          <p:cNvPr id="50" name="文本框 49">
            <a:extLst>
              <a:ext uri="{FF2B5EF4-FFF2-40B4-BE49-F238E27FC236}">
                <a16:creationId xmlns:a16="http://schemas.microsoft.com/office/drawing/2014/main" id="{BE337113-8D04-5707-77D1-3C30011168DC}"/>
              </a:ext>
            </a:extLst>
          </p:cNvPr>
          <p:cNvSpPr txBox="1"/>
          <p:nvPr/>
        </p:nvSpPr>
        <p:spPr>
          <a:xfrm>
            <a:off x="6497551" y="5470107"/>
            <a:ext cx="1620948"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双层规划</a:t>
            </a:r>
          </a:p>
        </p:txBody>
      </p:sp>
      <p:sp>
        <p:nvSpPr>
          <p:cNvPr id="53" name="文本框 52">
            <a:extLst>
              <a:ext uri="{FF2B5EF4-FFF2-40B4-BE49-F238E27FC236}">
                <a16:creationId xmlns:a16="http://schemas.microsoft.com/office/drawing/2014/main" id="{7D9D5623-8416-4B09-2350-A36778B353F4}"/>
              </a:ext>
            </a:extLst>
          </p:cNvPr>
          <p:cNvSpPr txBox="1"/>
          <p:nvPr/>
        </p:nvSpPr>
        <p:spPr>
          <a:xfrm>
            <a:off x="9198410" y="5461652"/>
            <a:ext cx="1980021" cy="523216"/>
          </a:xfrm>
          <a:prstGeom prst="rect">
            <a:avLst/>
          </a:prstGeom>
          <a:noFill/>
        </p:spPr>
        <p:txBody>
          <a:bodyPr wrap="none" lIns="91436" tIns="45718" rIns="91436" bIns="45718" rtlCol="0">
            <a:spAutoFit/>
          </a:bodyPr>
          <a:lstStyle/>
          <a:p>
            <a:r>
              <a:rPr lang="zh-CN" altLang="en-US" sz="2800" b="1" dirty="0">
                <a:solidFill>
                  <a:schemeClr val="bg1">
                    <a:lumMod val="50000"/>
                  </a:schemeClr>
                </a:solidFill>
                <a:latin typeface="微软雅黑" panose="020B0503020204020204" pitchFamily="34" charset="-122"/>
                <a:ea typeface="微软雅黑" panose="020B0503020204020204" pitchFamily="34" charset="-122"/>
              </a:rPr>
              <a:t>可靠性评估</a:t>
            </a:r>
          </a:p>
        </p:txBody>
      </p:sp>
      <p:pic>
        <p:nvPicPr>
          <p:cNvPr id="63" name="图片 62">
            <a:extLst>
              <a:ext uri="{FF2B5EF4-FFF2-40B4-BE49-F238E27FC236}">
                <a16:creationId xmlns:a16="http://schemas.microsoft.com/office/drawing/2014/main" id="{9AE4B8C8-72E8-C881-33A0-42C561335E2D}"/>
              </a:ext>
            </a:extLst>
          </p:cNvPr>
          <p:cNvPicPr>
            <a:picLocks noChangeAspect="1"/>
          </p:cNvPicPr>
          <p:nvPr/>
        </p:nvPicPr>
        <p:blipFill>
          <a:blip r:embed="rId3"/>
          <a:stretch>
            <a:fillRect/>
          </a:stretch>
        </p:blipFill>
        <p:spPr>
          <a:xfrm>
            <a:off x="2618665" y="1433364"/>
            <a:ext cx="7309681" cy="3629722"/>
          </a:xfrm>
          <a:prstGeom prst="rect">
            <a:avLst/>
          </a:prstGeom>
        </p:spPr>
      </p:pic>
      <p:sp>
        <p:nvSpPr>
          <p:cNvPr id="74" name="箭头: 右 73">
            <a:extLst>
              <a:ext uri="{FF2B5EF4-FFF2-40B4-BE49-F238E27FC236}">
                <a16:creationId xmlns:a16="http://schemas.microsoft.com/office/drawing/2014/main" id="{636A0BB4-E6E6-7948-A9E5-4A622D3F3230}"/>
              </a:ext>
            </a:extLst>
          </p:cNvPr>
          <p:cNvSpPr/>
          <p:nvPr/>
        </p:nvSpPr>
        <p:spPr>
          <a:xfrm>
            <a:off x="2794947" y="5540117"/>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箭头: 右 74">
            <a:extLst>
              <a:ext uri="{FF2B5EF4-FFF2-40B4-BE49-F238E27FC236}">
                <a16:creationId xmlns:a16="http://schemas.microsoft.com/office/drawing/2014/main" id="{EC33A04F-2D07-EC38-6B21-C0FACD4AE89F}"/>
              </a:ext>
            </a:extLst>
          </p:cNvPr>
          <p:cNvSpPr/>
          <p:nvPr/>
        </p:nvSpPr>
        <p:spPr>
          <a:xfrm>
            <a:off x="5515839" y="5549797"/>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箭头: 右 75">
            <a:extLst>
              <a:ext uri="{FF2B5EF4-FFF2-40B4-BE49-F238E27FC236}">
                <a16:creationId xmlns:a16="http://schemas.microsoft.com/office/drawing/2014/main" id="{C0EE36BB-EF8E-B88D-DEC9-C1F9DD52EE3E}"/>
              </a:ext>
            </a:extLst>
          </p:cNvPr>
          <p:cNvSpPr/>
          <p:nvPr/>
        </p:nvSpPr>
        <p:spPr>
          <a:xfrm>
            <a:off x="8238668" y="5531662"/>
            <a:ext cx="757667" cy="3831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矩形: 圆角 2">
            <a:extLst>
              <a:ext uri="{FF2B5EF4-FFF2-40B4-BE49-F238E27FC236}">
                <a16:creationId xmlns:a16="http://schemas.microsoft.com/office/drawing/2014/main" id="{A4786AFB-3822-F460-B674-A1F57897479B}"/>
              </a:ext>
            </a:extLst>
          </p:cNvPr>
          <p:cNvSpPr/>
          <p:nvPr/>
        </p:nvSpPr>
        <p:spPr>
          <a:xfrm>
            <a:off x="807034" y="6043479"/>
            <a:ext cx="2141366" cy="5970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聚类分析</a:t>
            </a:r>
            <a:endParaRPr lang="en-US" altLang="zh-CN" dirty="0"/>
          </a:p>
          <a:p>
            <a:pPr algn="ctr"/>
            <a:r>
              <a:rPr lang="zh-CN" altLang="en-US" dirty="0"/>
              <a:t>遗传模拟退火算法</a:t>
            </a:r>
            <a:endParaRPr lang="en-US" altLang="zh-CN" dirty="0"/>
          </a:p>
        </p:txBody>
      </p:sp>
      <p:sp>
        <p:nvSpPr>
          <p:cNvPr id="11" name="矩形: 圆角 10">
            <a:extLst>
              <a:ext uri="{FF2B5EF4-FFF2-40B4-BE49-F238E27FC236}">
                <a16:creationId xmlns:a16="http://schemas.microsoft.com/office/drawing/2014/main" id="{29EDA346-F948-52F5-B82C-D213407BC851}"/>
              </a:ext>
            </a:extLst>
          </p:cNvPr>
          <p:cNvSpPr/>
          <p:nvPr/>
        </p:nvSpPr>
        <p:spPr>
          <a:xfrm>
            <a:off x="3899206" y="6092128"/>
            <a:ext cx="1379155" cy="4395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加权距离</a:t>
            </a:r>
            <a:endParaRPr lang="en-US" altLang="zh-CN" dirty="0"/>
          </a:p>
        </p:txBody>
      </p:sp>
      <p:sp>
        <p:nvSpPr>
          <p:cNvPr id="13" name="矩形: 圆角 12">
            <a:extLst>
              <a:ext uri="{FF2B5EF4-FFF2-40B4-BE49-F238E27FC236}">
                <a16:creationId xmlns:a16="http://schemas.microsoft.com/office/drawing/2014/main" id="{D85A7743-E8DB-B569-89EF-B3D199D54BAE}"/>
              </a:ext>
            </a:extLst>
          </p:cNvPr>
          <p:cNvSpPr/>
          <p:nvPr/>
        </p:nvSpPr>
        <p:spPr>
          <a:xfrm>
            <a:off x="6229167" y="6048546"/>
            <a:ext cx="2141366" cy="5919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重复进行第一二步</a:t>
            </a:r>
            <a:endParaRPr lang="en-US" altLang="zh-CN" dirty="0"/>
          </a:p>
          <a:p>
            <a:pPr algn="ctr"/>
            <a:r>
              <a:rPr lang="zh-CN" altLang="en-US" dirty="0"/>
              <a:t>优化二级分叉点</a:t>
            </a:r>
            <a:endParaRPr lang="en-US" altLang="zh-CN" dirty="0"/>
          </a:p>
        </p:txBody>
      </p:sp>
    </p:spTree>
    <p:extLst>
      <p:ext uri="{BB962C8B-B14F-4D97-AF65-F5344CB8AC3E}">
        <p14:creationId xmlns:p14="http://schemas.microsoft.com/office/powerpoint/2010/main" val="1797267801"/>
      </p:ext>
    </p:extLst>
  </p:cSld>
  <p:clrMapOvr>
    <a:masterClrMapping/>
  </p:clrMapOvr>
</p:sld>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63500">
          <a:solidFill>
            <a:srgbClr val="FF0000"/>
          </a:solidFill>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2474</TotalTime>
  <Words>4617</Words>
  <Application>Microsoft Office PowerPoint</Application>
  <PresentationFormat>宽屏</PresentationFormat>
  <Paragraphs>757</Paragraphs>
  <Slides>61</Slides>
  <Notes>53</Notes>
  <HiddenSlides>0</HiddenSlides>
  <MMClips>4</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61</vt:i4>
      </vt:variant>
    </vt:vector>
  </HeadingPairs>
  <TitlesOfParts>
    <vt:vector size="70" baseType="lpstr">
      <vt:lpstr>等线</vt:lpstr>
      <vt:lpstr>宋体</vt:lpstr>
      <vt:lpstr>微软雅黑</vt:lpstr>
      <vt:lpstr>Arial</vt:lpstr>
      <vt:lpstr>Calibri</vt:lpstr>
      <vt:lpstr>Calibri Light</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基础架构处</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0022</dc:title>
  <dc:creator>ZK</dc:creator>
  <cp:lastModifiedBy>凌 国明</cp:lastModifiedBy>
  <cp:revision>201</cp:revision>
  <dcterms:created xsi:type="dcterms:W3CDTF">2017-04-21T07:43:00Z</dcterms:created>
  <dcterms:modified xsi:type="dcterms:W3CDTF">2022-11-25T14:40:16Z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2052-11.1.0.8864</vt:lpwstr>
  </property>
</Properties>
</file>